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Lst>
  <p:notesMasterIdLst>
    <p:notesMasterId r:id="rId113"/>
  </p:notesMasterIdLst>
  <p:handoutMasterIdLst>
    <p:handoutMasterId r:id="rId114"/>
  </p:handoutMasterIdLst>
  <p:sldIdLst>
    <p:sldId id="256" r:id="rId4"/>
    <p:sldId id="640" r:id="rId5"/>
    <p:sldId id="592" r:id="rId6"/>
    <p:sldId id="258" r:id="rId7"/>
    <p:sldId id="259" r:id="rId8"/>
    <p:sldId id="634" r:id="rId9"/>
    <p:sldId id="614" r:id="rId10"/>
    <p:sldId id="644" r:id="rId11"/>
    <p:sldId id="646" r:id="rId12"/>
    <p:sldId id="637" r:id="rId13"/>
    <p:sldId id="647" r:id="rId14"/>
    <p:sldId id="269" r:id="rId15"/>
    <p:sldId id="1599" r:id="rId16"/>
    <p:sldId id="350" r:id="rId17"/>
    <p:sldId id="347" r:id="rId18"/>
    <p:sldId id="353" r:id="rId19"/>
    <p:sldId id="1363" r:id="rId20"/>
    <p:sldId id="1600" r:id="rId21"/>
    <p:sldId id="1564" r:id="rId22"/>
    <p:sldId id="1565" r:id="rId23"/>
    <p:sldId id="1566" r:id="rId24"/>
    <p:sldId id="1567" r:id="rId25"/>
    <p:sldId id="1568" r:id="rId26"/>
    <p:sldId id="1569" r:id="rId27"/>
    <p:sldId id="1575" r:id="rId28"/>
    <p:sldId id="1574" r:id="rId29"/>
    <p:sldId id="1570" r:id="rId30"/>
    <p:sldId id="1571" r:id="rId31"/>
    <p:sldId id="1572" r:id="rId32"/>
    <p:sldId id="1573" r:id="rId33"/>
    <p:sldId id="1576" r:id="rId34"/>
    <p:sldId id="1580" r:id="rId35"/>
    <p:sldId id="1577" r:id="rId36"/>
    <p:sldId id="1581" r:id="rId37"/>
    <p:sldId id="1578" r:id="rId38"/>
    <p:sldId id="1579" r:id="rId39"/>
    <p:sldId id="1582" r:id="rId40"/>
    <p:sldId id="1518" r:id="rId41"/>
    <p:sldId id="1601" r:id="rId42"/>
    <p:sldId id="1521" r:id="rId43"/>
    <p:sldId id="1525" r:id="rId44"/>
    <p:sldId id="1529" r:id="rId45"/>
    <p:sldId id="1526" r:id="rId46"/>
    <p:sldId id="1527" r:id="rId47"/>
    <p:sldId id="1528" r:id="rId48"/>
    <p:sldId id="1524" r:id="rId49"/>
    <p:sldId id="1522" r:id="rId50"/>
    <p:sldId id="1531" r:id="rId51"/>
    <p:sldId id="1602" r:id="rId52"/>
    <p:sldId id="1586" r:id="rId53"/>
    <p:sldId id="1588" r:id="rId54"/>
    <p:sldId id="1589" r:id="rId55"/>
    <p:sldId id="1590" r:id="rId56"/>
    <p:sldId id="1591" r:id="rId57"/>
    <p:sldId id="1592" r:id="rId58"/>
    <p:sldId id="1593" r:id="rId59"/>
    <p:sldId id="1594" r:id="rId60"/>
    <p:sldId id="1595" r:id="rId61"/>
    <p:sldId id="1597" r:id="rId62"/>
    <p:sldId id="1598" r:id="rId63"/>
    <p:sldId id="1536" r:id="rId64"/>
    <p:sldId id="1603" r:id="rId65"/>
    <p:sldId id="282" r:id="rId66"/>
    <p:sldId id="1538" r:id="rId67"/>
    <p:sldId id="1539" r:id="rId68"/>
    <p:sldId id="1540" r:id="rId69"/>
    <p:sldId id="1541" r:id="rId70"/>
    <p:sldId id="1542" r:id="rId71"/>
    <p:sldId id="281" r:id="rId72"/>
    <p:sldId id="1546" r:id="rId73"/>
    <p:sldId id="1543" r:id="rId74"/>
    <p:sldId id="1544" r:id="rId75"/>
    <p:sldId id="1545" r:id="rId76"/>
    <p:sldId id="1547" r:id="rId77"/>
    <p:sldId id="1548" r:id="rId78"/>
    <p:sldId id="1549" r:id="rId79"/>
    <p:sldId id="1550" r:id="rId80"/>
    <p:sldId id="1604" r:id="rId81"/>
    <p:sldId id="276" r:id="rId82"/>
    <p:sldId id="1551" r:id="rId83"/>
    <p:sldId id="1552" r:id="rId84"/>
    <p:sldId id="1556" r:id="rId85"/>
    <p:sldId id="1557" r:id="rId86"/>
    <p:sldId id="1554" r:id="rId87"/>
    <p:sldId id="1558" r:id="rId88"/>
    <p:sldId id="1553" r:id="rId89"/>
    <p:sldId id="1555" r:id="rId90"/>
    <p:sldId id="1559" r:id="rId91"/>
    <p:sldId id="1560" r:id="rId92"/>
    <p:sldId id="1561" r:id="rId93"/>
    <p:sldId id="1562" r:id="rId94"/>
    <p:sldId id="1563" r:id="rId95"/>
    <p:sldId id="323" r:id="rId96"/>
    <p:sldId id="275" r:id="rId97"/>
    <p:sldId id="264" r:id="rId98"/>
    <p:sldId id="1605" r:id="rId99"/>
    <p:sldId id="1606" r:id="rId100"/>
    <p:sldId id="267" r:id="rId101"/>
    <p:sldId id="1608" r:id="rId102"/>
    <p:sldId id="1609" r:id="rId103"/>
    <p:sldId id="1610" r:id="rId104"/>
    <p:sldId id="1611" r:id="rId105"/>
    <p:sldId id="1612" r:id="rId106"/>
    <p:sldId id="1613" r:id="rId107"/>
    <p:sldId id="1614" r:id="rId108"/>
    <p:sldId id="1615" r:id="rId109"/>
    <p:sldId id="325" r:id="rId110"/>
    <p:sldId id="283" r:id="rId111"/>
    <p:sldId id="321"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a:srgbClr val="333381"/>
    <a:srgbClr val="004C00"/>
    <a:srgbClr val="AE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8E1CE-DCF9-4E72-B5CF-CF95317553F9}" v="1" dt="2022-10-21T10:02:21.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8" autoAdjust="0"/>
    <p:restoredTop sz="91427"/>
  </p:normalViewPr>
  <p:slideViewPr>
    <p:cSldViewPr>
      <p:cViewPr varScale="1">
        <p:scale>
          <a:sx n="75" d="100"/>
          <a:sy n="75" d="100"/>
        </p:scale>
        <p:origin x="1877" y="7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63735f1b-e221-45f5-b925-bb50105db10a" providerId="ADAL" clId="{FFB8E1CE-DCF9-4E72-B5CF-CF95317553F9}"/>
    <pc:docChg chg="custSel delSld modSld">
      <pc:chgData name="Manish Kaushik" userId="63735f1b-e221-45f5-b925-bb50105db10a" providerId="ADAL" clId="{FFB8E1CE-DCF9-4E72-B5CF-CF95317553F9}" dt="2022-10-31T08:25:31.738" v="21" actId="20577"/>
      <pc:docMkLst>
        <pc:docMk/>
      </pc:docMkLst>
      <pc:sldChg chg="modSp mod">
        <pc:chgData name="Manish Kaushik" userId="63735f1b-e221-45f5-b925-bb50105db10a" providerId="ADAL" clId="{FFB8E1CE-DCF9-4E72-B5CF-CF95317553F9}" dt="2022-10-21T08:46:48.490" v="0"/>
        <pc:sldMkLst>
          <pc:docMk/>
          <pc:sldMk cId="2694313366" sldId="1525"/>
        </pc:sldMkLst>
        <pc:spChg chg="mod">
          <ac:chgData name="Manish Kaushik" userId="63735f1b-e221-45f5-b925-bb50105db10a" providerId="ADAL" clId="{FFB8E1CE-DCF9-4E72-B5CF-CF95317553F9}" dt="2022-10-21T08:46:48.490" v="0"/>
          <ac:spMkLst>
            <pc:docMk/>
            <pc:sldMk cId="2694313366" sldId="1525"/>
            <ac:spMk id="2" creationId="{8E41E52F-174C-746C-B2CE-7F1DAE01CEA5}"/>
          </ac:spMkLst>
        </pc:spChg>
      </pc:sldChg>
      <pc:sldChg chg="modSp mod">
        <pc:chgData name="Manish Kaushik" userId="63735f1b-e221-45f5-b925-bb50105db10a" providerId="ADAL" clId="{FFB8E1CE-DCF9-4E72-B5CF-CF95317553F9}" dt="2022-10-31T08:24:18.141" v="20" actId="313"/>
        <pc:sldMkLst>
          <pc:docMk/>
          <pc:sldMk cId="1209179099" sldId="1526"/>
        </pc:sldMkLst>
        <pc:spChg chg="mod">
          <ac:chgData name="Manish Kaushik" userId="63735f1b-e221-45f5-b925-bb50105db10a" providerId="ADAL" clId="{FFB8E1CE-DCF9-4E72-B5CF-CF95317553F9}" dt="2022-10-31T08:24:18.141" v="20" actId="313"/>
          <ac:spMkLst>
            <pc:docMk/>
            <pc:sldMk cId="1209179099" sldId="1526"/>
            <ac:spMk id="2" creationId="{8E41E52F-174C-746C-B2CE-7F1DAE01CEA5}"/>
          </ac:spMkLst>
        </pc:spChg>
      </pc:sldChg>
      <pc:sldChg chg="modSp mod">
        <pc:chgData name="Manish Kaushik" userId="63735f1b-e221-45f5-b925-bb50105db10a" providerId="ADAL" clId="{FFB8E1CE-DCF9-4E72-B5CF-CF95317553F9}" dt="2022-10-31T08:25:31.738" v="21" actId="20577"/>
        <pc:sldMkLst>
          <pc:docMk/>
          <pc:sldMk cId="431959438" sldId="1527"/>
        </pc:sldMkLst>
        <pc:spChg chg="mod">
          <ac:chgData name="Manish Kaushik" userId="63735f1b-e221-45f5-b925-bb50105db10a" providerId="ADAL" clId="{FFB8E1CE-DCF9-4E72-B5CF-CF95317553F9}" dt="2022-10-31T08:25:31.738" v="21" actId="20577"/>
          <ac:spMkLst>
            <pc:docMk/>
            <pc:sldMk cId="431959438" sldId="1527"/>
            <ac:spMk id="2" creationId="{8E41E52F-174C-746C-B2CE-7F1DAE01CEA5}"/>
          </ac:spMkLst>
        </pc:spChg>
      </pc:sldChg>
      <pc:sldChg chg="modSp mod">
        <pc:chgData name="Manish Kaushik" userId="63735f1b-e221-45f5-b925-bb50105db10a" providerId="ADAL" clId="{FFB8E1CE-DCF9-4E72-B5CF-CF95317553F9}" dt="2022-10-21T09:09:42.679" v="2" actId="313"/>
        <pc:sldMkLst>
          <pc:docMk/>
          <pc:sldMk cId="1137698629" sldId="1528"/>
        </pc:sldMkLst>
        <pc:spChg chg="mod">
          <ac:chgData name="Manish Kaushik" userId="63735f1b-e221-45f5-b925-bb50105db10a" providerId="ADAL" clId="{FFB8E1CE-DCF9-4E72-B5CF-CF95317553F9}" dt="2022-10-21T09:09:42.679" v="2" actId="313"/>
          <ac:spMkLst>
            <pc:docMk/>
            <pc:sldMk cId="1137698629" sldId="1528"/>
            <ac:spMk id="2" creationId="{8E41E52F-174C-746C-B2CE-7F1DAE01CEA5}"/>
          </ac:spMkLst>
        </pc:spChg>
      </pc:sldChg>
      <pc:sldChg chg="modSp">
        <pc:chgData name="Manish Kaushik" userId="63735f1b-e221-45f5-b925-bb50105db10a" providerId="ADAL" clId="{FFB8E1CE-DCF9-4E72-B5CF-CF95317553F9}" dt="2022-10-21T10:02:21.372" v="8"/>
        <pc:sldMkLst>
          <pc:docMk/>
          <pc:sldMk cId="3685997664" sldId="1563"/>
        </pc:sldMkLst>
        <pc:graphicFrameChg chg="mod">
          <ac:chgData name="Manish Kaushik" userId="63735f1b-e221-45f5-b925-bb50105db10a" providerId="ADAL" clId="{FFB8E1CE-DCF9-4E72-B5CF-CF95317553F9}" dt="2022-10-21T10:02:21.372" v="8"/>
          <ac:graphicFrameMkLst>
            <pc:docMk/>
            <pc:sldMk cId="3685997664" sldId="1563"/>
            <ac:graphicFrameMk id="2" creationId="{9E3F5A3E-B35A-705D-D969-9DCEB262F133}"/>
          </ac:graphicFrameMkLst>
        </pc:graphicFrameChg>
      </pc:sldChg>
      <pc:sldChg chg="modSp mod">
        <pc:chgData name="Manish Kaushik" userId="63735f1b-e221-45f5-b925-bb50105db10a" providerId="ADAL" clId="{FFB8E1CE-DCF9-4E72-B5CF-CF95317553F9}" dt="2022-10-21T09:14:42.663" v="7" actId="14100"/>
        <pc:sldMkLst>
          <pc:docMk/>
          <pc:sldMk cId="108486048" sldId="1588"/>
        </pc:sldMkLst>
        <pc:picChg chg="mod">
          <ac:chgData name="Manish Kaushik" userId="63735f1b-e221-45f5-b925-bb50105db10a" providerId="ADAL" clId="{FFB8E1CE-DCF9-4E72-B5CF-CF95317553F9}" dt="2022-10-21T09:14:42.663" v="7" actId="14100"/>
          <ac:picMkLst>
            <pc:docMk/>
            <pc:sldMk cId="108486048" sldId="1588"/>
            <ac:picMk id="9" creationId="{00000000-0000-0000-0000-000000000000}"/>
          </ac:picMkLst>
        </pc:picChg>
        <pc:picChg chg="mod">
          <ac:chgData name="Manish Kaushik" userId="63735f1b-e221-45f5-b925-bb50105db10a" providerId="ADAL" clId="{FFB8E1CE-DCF9-4E72-B5CF-CF95317553F9}" dt="2022-10-21T09:11:55.439" v="4" actId="1076"/>
          <ac:picMkLst>
            <pc:docMk/>
            <pc:sldMk cId="108486048" sldId="1588"/>
            <ac:picMk id="10" creationId="{752D64C4-71F1-306E-17B7-C3F1F98AFD44}"/>
          </ac:picMkLst>
        </pc:picChg>
      </pc:sldChg>
      <pc:sldChg chg="del">
        <pc:chgData name="Manish Kaushik" userId="63735f1b-e221-45f5-b925-bb50105db10a" providerId="ADAL" clId="{FFB8E1CE-DCF9-4E72-B5CF-CF95317553F9}" dt="2022-10-31T06:55:57.323" v="13" actId="47"/>
        <pc:sldMkLst>
          <pc:docMk/>
          <pc:sldMk cId="3593080346" sldId="15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163265">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1800" b="0" dirty="0">
              <a:latin typeface="+mj-lt"/>
              <a:ea typeface="Times New Roman" panose="02020603050405020304" pitchFamily="18" charset="0"/>
              <a:cs typeface="Times New Roman" panose="02020603050405020304" pitchFamily="18" charset="0"/>
            </a:rPr>
            <a:t>PO8 : Ethics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1800" b="0" dirty="0">
              <a:latin typeface="+mj-lt"/>
              <a:ea typeface="Times New Roman" panose="02020603050405020304" pitchFamily="18" charset="0"/>
              <a:cs typeface="Times New Roman" panose="02020603050405020304" pitchFamily="18" charset="0"/>
            </a:rPr>
            <a:t>PO9 : Individual and teamwork</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1800" b="0" dirty="0">
              <a:latin typeface="+mj-lt"/>
            </a:rPr>
            <a:t>PO10 : </a:t>
          </a:r>
          <a:r>
            <a:rPr lang="en-US" sz="1800" b="0" dirty="0">
              <a:latin typeface="+mj-lt"/>
              <a:ea typeface="Times New Roman" panose="02020603050405020304" pitchFamily="18" charset="0"/>
              <a:cs typeface="Times New Roman" panose="02020603050405020304" pitchFamily="18" charset="0"/>
            </a:rPr>
            <a:t>Communication</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1800" b="0" dirty="0">
              <a:latin typeface="+mj-lt"/>
              <a:ea typeface="Times New Roman" panose="02020603050405020304" pitchFamily="18" charset="0"/>
              <a:cs typeface="Times New Roman" panose="02020603050405020304" pitchFamily="18" charset="0"/>
            </a:rPr>
            <a:t>PO11 : Project management and finance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latin typeface="+mj-lt"/>
              <a:ea typeface="Times New Roman" panose="02020603050405020304" pitchFamily="18" charset="0"/>
              <a:cs typeface="Times New Roman" panose="02020603050405020304" pitchFamily="18" charset="0"/>
            </a:rPr>
            <a:t>PO12 : Life-long learning</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1800" b="0" dirty="0"/>
            <a:t>PO1 : </a:t>
          </a:r>
          <a:r>
            <a:rPr lang="en-US" sz="1800" b="0" dirty="0"/>
            <a:t>Engineering Knowledge</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1800" b="0" dirty="0"/>
            <a:t>PO2 : Problem Analysis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1800" b="0" dirty="0"/>
            <a:t>PO3 : </a:t>
          </a:r>
          <a:r>
            <a:rPr lang="en-US" sz="1800" b="0" dirty="0"/>
            <a:t>Design/Development of solutions</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1800" b="0" dirty="0"/>
            <a:t>PO4 : Conduct Investigations of complex problems</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1800" b="0" dirty="0"/>
            <a:t>PO5 : </a:t>
          </a:r>
          <a:r>
            <a:rPr lang="en-US" sz="1800" b="0" dirty="0"/>
            <a:t>Modern tool usage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t>PO6 : The engineer and society</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376249">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1800" b="0" dirty="0">
              <a:latin typeface="+mj-lt"/>
            </a:rPr>
            <a:t>PO7 : </a:t>
          </a:r>
          <a:r>
            <a:rPr lang="en-US" sz="1800" b="0" dirty="0">
              <a:latin typeface="+mj-lt"/>
              <a:ea typeface="Calibri" panose="020F0502020204030204" pitchFamily="34" charset="0"/>
            </a:rPr>
            <a:t>Environment and sustainability</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21630"/>
          <a:ext cx="5715000" cy="81661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39864" y="161494"/>
        <a:ext cx="5635272" cy="7368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PO8 : Ethics</a:t>
          </a:r>
          <a:endParaRPr lang="en-IN" sz="1800" b="0" kern="1200" dirty="0"/>
        </a:p>
      </dsp:txBody>
      <dsp:txXfrm>
        <a:off x="23760" y="32343"/>
        <a:ext cx="5667480" cy="439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PO9 : Individual and teamwork</a:t>
          </a:r>
          <a:endParaRPr lang="en-IN" sz="1800" b="0" kern="1200" dirty="0"/>
        </a:p>
      </dsp:txBody>
      <dsp:txXfrm>
        <a:off x="23760" y="32343"/>
        <a:ext cx="5667480" cy="439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PO10 : </a:t>
          </a:r>
          <a:r>
            <a:rPr lang="en-US" sz="1800" b="0" kern="1200" dirty="0">
              <a:latin typeface="+mj-lt"/>
              <a:ea typeface="Times New Roman" panose="02020603050405020304" pitchFamily="18" charset="0"/>
              <a:cs typeface="Times New Roman" panose="02020603050405020304" pitchFamily="18" charset="0"/>
            </a:rPr>
            <a:t>Communication</a:t>
          </a:r>
          <a:endParaRPr lang="en-IN" sz="1800" b="0" kern="1200" dirty="0"/>
        </a:p>
      </dsp:txBody>
      <dsp:txXfrm>
        <a:off x="23760" y="32343"/>
        <a:ext cx="5667479" cy="43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PO11 : Project management and finance</a:t>
          </a:r>
          <a:endParaRPr lang="en-IN" sz="1800" b="0" kern="1200" dirty="0"/>
        </a:p>
      </dsp:txBody>
      <dsp:txXfrm>
        <a:off x="23760" y="40928"/>
        <a:ext cx="5667480"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PO12 : Life-long learning</a:t>
          </a:r>
          <a:endParaRPr lang="en-IN" sz="1800" b="0" kern="1200" dirty="0"/>
        </a:p>
      </dsp:txBody>
      <dsp:txXfrm>
        <a:off x="24294" y="24294"/>
        <a:ext cx="5666412" cy="44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PO1 : </a:t>
          </a:r>
          <a:r>
            <a:rPr lang="en-US" sz="1800" b="0" kern="1200" dirty="0"/>
            <a:t>Engineering Knowledge</a:t>
          </a:r>
          <a:endParaRPr lang="en-IN" sz="1800" b="0" kern="1200" dirty="0"/>
        </a:p>
      </dsp:txBody>
      <dsp:txXfrm>
        <a:off x="23760" y="32343"/>
        <a:ext cx="5667480" cy="43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PO2 : Problem Analysis</a:t>
          </a:r>
          <a:endParaRPr lang="en-IN" sz="1800" b="0" kern="1200" dirty="0"/>
        </a:p>
      </dsp:txBody>
      <dsp:txXfrm>
        <a:off x="23760" y="32343"/>
        <a:ext cx="5667480" cy="43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PO3 : </a:t>
          </a:r>
          <a:r>
            <a:rPr lang="en-US" sz="1800" b="0" kern="1200" dirty="0"/>
            <a:t>Design/Development of solutions</a:t>
          </a:r>
          <a:endParaRPr lang="en-IN" sz="1800" b="0" kern="1200" dirty="0"/>
        </a:p>
      </dsp:txBody>
      <dsp:txXfrm>
        <a:off x="23760" y="32343"/>
        <a:ext cx="5667480" cy="43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PO4 : Conduct Investigations of complex problems</a:t>
          </a:r>
          <a:endParaRPr lang="en-IN" sz="1800" b="0" kern="1200" dirty="0"/>
        </a:p>
      </dsp:txBody>
      <dsp:txXfrm>
        <a:off x="23760" y="32343"/>
        <a:ext cx="5667479" cy="439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PO5 : </a:t>
          </a:r>
          <a:r>
            <a:rPr lang="en-US" sz="1800" b="0" kern="1200" dirty="0"/>
            <a:t>Modern tool usage</a:t>
          </a:r>
          <a:endParaRPr lang="en-IN" sz="1800" b="0" kern="1200" dirty="0"/>
        </a:p>
      </dsp:txBody>
      <dsp:txXfrm>
        <a:off x="23760" y="40928"/>
        <a:ext cx="5667480" cy="439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6221"/>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PO6 : The engineer and society</a:t>
          </a:r>
          <a:endParaRPr lang="en-IN" sz="1800" b="0" kern="1200" dirty="0"/>
        </a:p>
      </dsp:txBody>
      <dsp:txXfrm>
        <a:off x="24294" y="30515"/>
        <a:ext cx="5666412" cy="449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5181"/>
          <a:ext cx="5715000" cy="98950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48304" y="83485"/>
        <a:ext cx="5618392" cy="89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PO7 : </a:t>
          </a:r>
          <a:r>
            <a:rPr lang="en-US" sz="1800" b="0" kern="1200" dirty="0">
              <a:latin typeface="+mj-lt"/>
              <a:ea typeface="Calibri" panose="020F0502020204030204" pitchFamily="34" charset="0"/>
            </a:rPr>
            <a:t>Environment and sustainability</a:t>
          </a:r>
          <a:endParaRPr lang="en-IN" sz="1800" b="0" kern="1200" dirty="0"/>
        </a:p>
      </dsp:txBody>
      <dsp:txXfrm>
        <a:off x="23760" y="32343"/>
        <a:ext cx="5667480"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11/11/2024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11/11/2024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83</a:t>
            </a:fld>
            <a:endParaRPr lang="en-US"/>
          </a:p>
        </p:txBody>
      </p:sp>
    </p:spTree>
    <p:extLst>
      <p:ext uri="{BB962C8B-B14F-4D97-AF65-F5344CB8AC3E}">
        <p14:creationId xmlns:p14="http://schemas.microsoft.com/office/powerpoint/2010/main" val="210978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84</a:t>
            </a:fld>
            <a:endParaRPr lang="en-US"/>
          </a:p>
        </p:txBody>
      </p:sp>
    </p:spTree>
    <p:extLst>
      <p:ext uri="{BB962C8B-B14F-4D97-AF65-F5344CB8AC3E}">
        <p14:creationId xmlns:p14="http://schemas.microsoft.com/office/powerpoint/2010/main" val="362709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85</a:t>
            </a:fld>
            <a:endParaRPr lang="en-US"/>
          </a:p>
        </p:txBody>
      </p:sp>
    </p:spTree>
    <p:extLst>
      <p:ext uri="{BB962C8B-B14F-4D97-AF65-F5344CB8AC3E}">
        <p14:creationId xmlns:p14="http://schemas.microsoft.com/office/powerpoint/2010/main" val="258123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86</a:t>
            </a:fld>
            <a:endParaRPr lang="en-US"/>
          </a:p>
        </p:txBody>
      </p:sp>
    </p:spTree>
    <p:extLst>
      <p:ext uri="{BB962C8B-B14F-4D97-AF65-F5344CB8AC3E}">
        <p14:creationId xmlns:p14="http://schemas.microsoft.com/office/powerpoint/2010/main" val="186043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87</a:t>
            </a:fld>
            <a:endParaRPr lang="en-US"/>
          </a:p>
        </p:txBody>
      </p:sp>
    </p:spTree>
    <p:extLst>
      <p:ext uri="{BB962C8B-B14F-4D97-AF65-F5344CB8AC3E}">
        <p14:creationId xmlns:p14="http://schemas.microsoft.com/office/powerpoint/2010/main" val="225733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1275677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a:p>
        </p:txBody>
      </p:sp>
    </p:spTree>
    <p:extLst>
      <p:ext uri="{BB962C8B-B14F-4D97-AF65-F5344CB8AC3E}">
        <p14:creationId xmlns:p14="http://schemas.microsoft.com/office/powerpoint/2010/main" val="368101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90</a:t>
            </a:fld>
            <a:endParaRPr lang="en-US"/>
          </a:p>
        </p:txBody>
      </p:sp>
    </p:spTree>
    <p:extLst>
      <p:ext uri="{BB962C8B-B14F-4D97-AF65-F5344CB8AC3E}">
        <p14:creationId xmlns:p14="http://schemas.microsoft.com/office/powerpoint/2010/main" val="656880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a:p>
        </p:txBody>
      </p:sp>
    </p:spTree>
    <p:extLst>
      <p:ext uri="{BB962C8B-B14F-4D97-AF65-F5344CB8AC3E}">
        <p14:creationId xmlns:p14="http://schemas.microsoft.com/office/powerpoint/2010/main" val="3494844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204794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71C279A-43A5-90CE-62A5-8CEDB20244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BEB0488-783A-F94E-5919-7A240531E8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537704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301640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421588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1831510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80</a:t>
            </a:fld>
            <a:endParaRPr lang="en-US"/>
          </a:p>
        </p:txBody>
      </p:sp>
    </p:spTree>
    <p:extLst>
      <p:ext uri="{BB962C8B-B14F-4D97-AF65-F5344CB8AC3E}">
        <p14:creationId xmlns:p14="http://schemas.microsoft.com/office/powerpoint/2010/main" val="225672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81</a:t>
            </a:fld>
            <a:endParaRPr lang="en-US"/>
          </a:p>
        </p:txBody>
      </p:sp>
    </p:spTree>
    <p:extLst>
      <p:ext uri="{BB962C8B-B14F-4D97-AF65-F5344CB8AC3E}">
        <p14:creationId xmlns:p14="http://schemas.microsoft.com/office/powerpoint/2010/main" val="150082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109909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B9D655-6788-4ABF-ABD9-76012B5114C7}" type="datetime1">
              <a:rPr lang="en-US" smtClean="0"/>
              <a:t>11/11/2024</a:t>
            </a:fld>
            <a:endParaRPr lang="en-US"/>
          </a:p>
        </p:txBody>
      </p:sp>
      <p:sp>
        <p:nvSpPr>
          <p:cNvPr id="5" name="Footer Placeholder 4"/>
          <p:cNvSpPr>
            <a:spLocks noGrp="1"/>
          </p:cNvSpPr>
          <p:nvPr>
            <p:ph type="ftr" sz="quarter" idx="11"/>
          </p:nvPr>
        </p:nvSpPr>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DB8DF-106F-4BD0-92A0-03B163CC02EE}" type="datetime1">
              <a:rPr lang="en-US" smtClean="0"/>
              <a:t>11/11/2024</a:t>
            </a:fld>
            <a:endParaRPr lang="en-US"/>
          </a:p>
        </p:txBody>
      </p:sp>
      <p:sp>
        <p:nvSpPr>
          <p:cNvPr id="5" name="Footer Placeholder 4"/>
          <p:cNvSpPr>
            <a:spLocks noGrp="1"/>
          </p:cNvSpPr>
          <p:nvPr>
            <p:ph type="ftr" sz="quarter" idx="11"/>
          </p:nvPr>
        </p:nvSpPr>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4CA23-8720-44B5-A22F-52BB287B8CD5}" type="datetime1">
              <a:rPr lang="en-US" smtClean="0"/>
              <a:t>11/11/2024</a:t>
            </a:fld>
            <a:endParaRPr lang="en-US"/>
          </a:p>
        </p:txBody>
      </p:sp>
      <p:sp>
        <p:nvSpPr>
          <p:cNvPr id="5" name="Footer Placeholder 4"/>
          <p:cNvSpPr>
            <a:spLocks noGrp="1"/>
          </p:cNvSpPr>
          <p:nvPr>
            <p:ph type="ftr" sz="quarter" idx="11"/>
          </p:nvPr>
        </p:nvSpPr>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3731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785181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35995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49466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10432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4521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4"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5"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4123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FECCD6-73A7-4C66-AC66-23DF74E88958}" type="datetime1">
              <a:rPr lang="en-US" smtClean="0"/>
              <a:t>11/11/2024</a:t>
            </a:fld>
            <a:endParaRPr lang="en-US"/>
          </a:p>
        </p:txBody>
      </p:sp>
      <p:sp>
        <p:nvSpPr>
          <p:cNvPr id="5" name="Footer Placeholder 4"/>
          <p:cNvSpPr>
            <a:spLocks noGrp="1"/>
          </p:cNvSpPr>
          <p:nvPr>
            <p:ph type="ftr" sz="quarter" idx="11"/>
          </p:nvPr>
        </p:nvSpPr>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F4987-E0FD-44C2-BCE9-B629216A717F}" type="datetime1">
              <a:rPr lang="en-US" smtClean="0"/>
              <a:t>11/11/2024</a:t>
            </a:fld>
            <a:endParaRPr lang="en-US"/>
          </a:p>
        </p:txBody>
      </p:sp>
      <p:sp>
        <p:nvSpPr>
          <p:cNvPr id="5" name="Footer Placeholder 4"/>
          <p:cNvSpPr>
            <a:spLocks noGrp="1"/>
          </p:cNvSpPr>
          <p:nvPr>
            <p:ph type="ftr" sz="quarter" idx="11"/>
          </p:nvPr>
        </p:nvSpPr>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55C7D9-5AF8-46B9-BB88-B2442497DF93}" type="datetime1">
              <a:rPr lang="en-US" smtClean="0"/>
              <a:t>11/11/2024</a:t>
            </a:fld>
            <a:endParaRPr lang="en-US"/>
          </a:p>
        </p:txBody>
      </p:sp>
      <p:sp>
        <p:nvSpPr>
          <p:cNvPr id="6" name="Footer Placeholder 5"/>
          <p:cNvSpPr>
            <a:spLocks noGrp="1"/>
          </p:cNvSpPr>
          <p:nvPr>
            <p:ph type="ftr" sz="quarter" idx="11"/>
          </p:nvPr>
        </p:nvSpPr>
        <p:spPr/>
        <p:txBody>
          <a:bodyPr/>
          <a:lstStyle/>
          <a:p>
            <a:r>
              <a:rPr lang="en-US" dirty="0"/>
              <a:t>Dr. SHAINA           Subject code a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0EAABB-8D04-41B9-B90B-EA6189A86023}" type="datetime1">
              <a:rPr lang="en-US" smtClean="0"/>
              <a:t>11/11/2024</a:t>
            </a:fld>
            <a:endParaRPr lang="en-US"/>
          </a:p>
        </p:txBody>
      </p:sp>
      <p:sp>
        <p:nvSpPr>
          <p:cNvPr id="8" name="Footer Placeholder 7"/>
          <p:cNvSpPr>
            <a:spLocks noGrp="1"/>
          </p:cNvSpPr>
          <p:nvPr>
            <p:ph type="ftr" sz="quarter" idx="11"/>
          </p:nvPr>
        </p:nvSpPr>
        <p:spPr/>
        <p:txBody>
          <a:bodyPr/>
          <a:lstStyle/>
          <a:p>
            <a:r>
              <a:rPr lang="en-US" dirty="0"/>
              <a:t>Dr. SHAINA           Subject code a                                               Unit- V</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4333834-075D-4ACC-B2C0-D5C4F6DB5EA1}" type="datetime1">
              <a:rPr lang="en-US" smtClean="0"/>
              <a:t>11/11/2024</a:t>
            </a:fld>
            <a:endParaRPr lang="en-US"/>
          </a:p>
        </p:txBody>
      </p:sp>
      <p:sp>
        <p:nvSpPr>
          <p:cNvPr id="4" name="Footer Placeholder 3"/>
          <p:cNvSpPr>
            <a:spLocks noGrp="1"/>
          </p:cNvSpPr>
          <p:nvPr>
            <p:ph type="ftr" sz="quarter" idx="11"/>
          </p:nvPr>
        </p:nvSpPr>
        <p:spPr/>
        <p:txBody>
          <a:bodyPr/>
          <a:lstStyle/>
          <a:p>
            <a:r>
              <a:rPr lang="en-US" dirty="0"/>
              <a:t>Dr. SHAINA           Subject code a                                               Unit- V</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1307C-C3CE-4997-9E56-5758660A6987}"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Subject code a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A55F8A-D004-4255-9602-43DC57F14445}" type="datetime1">
              <a:rPr lang="en-US" smtClean="0"/>
              <a:t>11/11/2024</a:t>
            </a:fld>
            <a:endParaRPr lang="en-US"/>
          </a:p>
        </p:txBody>
      </p:sp>
      <p:sp>
        <p:nvSpPr>
          <p:cNvPr id="6" name="Footer Placeholder 5"/>
          <p:cNvSpPr>
            <a:spLocks noGrp="1"/>
          </p:cNvSpPr>
          <p:nvPr>
            <p:ph type="ftr" sz="quarter" idx="11"/>
          </p:nvPr>
        </p:nvSpPr>
        <p:spPr/>
        <p:txBody>
          <a:bodyPr/>
          <a:lstStyle/>
          <a:p>
            <a:r>
              <a:rPr lang="en-US" dirty="0"/>
              <a:t>Dr. SHAINA           Subject code a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CF7FC-9E62-4D40-A56C-EC142A4BA6E7}" type="datetime1">
              <a:rPr lang="en-US" smtClean="0"/>
              <a:t>11/11/2024</a:t>
            </a:fld>
            <a:endParaRPr lang="en-US"/>
          </a:p>
        </p:txBody>
      </p:sp>
      <p:sp>
        <p:nvSpPr>
          <p:cNvPr id="6" name="Footer Placeholder 5"/>
          <p:cNvSpPr>
            <a:spLocks noGrp="1"/>
          </p:cNvSpPr>
          <p:nvPr>
            <p:ph type="ftr" sz="quarter" idx="11"/>
          </p:nvPr>
        </p:nvSpPr>
        <p:spPr/>
        <p:txBody>
          <a:bodyPr/>
          <a:lstStyle/>
          <a:p>
            <a:r>
              <a:rPr lang="en-US" dirty="0"/>
              <a:t>Dr. SHAINA           Subject code a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166256"/>
            <a:ext cx="7315202" cy="951490"/>
          </a:xfrm>
          <a:prstGeom prst="rect">
            <a:avLst/>
          </a:prstGeom>
          <a:solidFill>
            <a:srgbClr val="AEEDFF"/>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26128"/>
            <a:ext cx="8229600" cy="4900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1066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CAF13-DF84-40E2-BF12-873D82FB2A60}" type="datetime1">
              <a:rPr lang="en-US" smtClean="0"/>
              <a:t>11/11/2024</a:t>
            </a:fld>
            <a:endParaRPr lang="en-US"/>
          </a:p>
        </p:txBody>
      </p:sp>
      <p:sp>
        <p:nvSpPr>
          <p:cNvPr id="5" name="Footer Placeholder 4"/>
          <p:cNvSpPr>
            <a:spLocks noGrp="1"/>
          </p:cNvSpPr>
          <p:nvPr>
            <p:ph type="ftr" sz="quarter" idx="3"/>
          </p:nvPr>
        </p:nvSpPr>
        <p:spPr>
          <a:xfrm>
            <a:off x="1676400" y="6356350"/>
            <a:ext cx="6096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Dr. SHAINA           Subject code a                                               Unit- V</a:t>
            </a:r>
          </a:p>
        </p:txBody>
      </p:sp>
      <p:sp>
        <p:nvSpPr>
          <p:cNvPr id="6" name="Slide Number Placeholder 5"/>
          <p:cNvSpPr>
            <a:spLocks noGrp="1"/>
          </p:cNvSpPr>
          <p:nvPr>
            <p:ph type="sldNum" sz="quarter" idx="4"/>
          </p:nvPr>
        </p:nvSpPr>
        <p:spPr>
          <a:xfrm>
            <a:off x="8153400" y="6356350"/>
            <a:ext cx="533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0" name="Picture 9" descr="E:\Master Folder 2017-18\Approved Logo by BOG\NIET logo_.png">
            <a:extLst>
              <a:ext uri="{FF2B5EF4-FFF2-40B4-BE49-F238E27FC236}">
                <a16:creationId xmlns:a16="http://schemas.microsoft.com/office/drawing/2014/main" id="{A2689260-7A85-1300-F0A4-A407E13178BE}"/>
              </a:ext>
            </a:extLst>
          </p:cNvPr>
          <p:cNvPicPr/>
          <p:nvPr userDrawn="1"/>
        </p:nvPicPr>
        <p:blipFill>
          <a:blip r:embed="rId13"/>
          <a:srcRect/>
          <a:stretch>
            <a:fillRect/>
          </a:stretch>
        </p:blipFill>
        <p:spPr bwMode="auto">
          <a:xfrm>
            <a:off x="83820" y="83129"/>
            <a:ext cx="1287780" cy="83127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C1CE6450-55F4-64F9-EA50-634E9E3D8261}"/>
              </a:ext>
            </a:extLst>
          </p:cNvPr>
          <p:cNvSpPr>
            <a:spLocks noChangeArrowheads="1"/>
          </p:cNvSpPr>
          <p:nvPr/>
        </p:nvSpPr>
        <p:spPr bwMode="auto">
          <a:xfrm>
            <a:off x="0" y="0"/>
            <a:ext cx="9144000" cy="500063"/>
          </a:xfrm>
          <a:prstGeom prst="rect">
            <a:avLst/>
          </a:prstGeom>
          <a:solidFill>
            <a:srgbClr val="4B00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27" name="Rectangle 27">
            <a:extLst>
              <a:ext uri="{FF2B5EF4-FFF2-40B4-BE49-F238E27FC236}">
                <a16:creationId xmlns:a16="http://schemas.microsoft.com/office/drawing/2014/main" id="{1F80B1CB-6339-A53F-4CAB-A48B2C923AE5}"/>
              </a:ext>
            </a:extLst>
          </p:cNvPr>
          <p:cNvSpPr>
            <a:spLocks noChangeArrowheads="1"/>
          </p:cNvSpPr>
          <p:nvPr/>
        </p:nvSpPr>
        <p:spPr bwMode="auto">
          <a:xfrm flipV="1">
            <a:off x="0" y="6572250"/>
            <a:ext cx="9144000" cy="304800"/>
          </a:xfrm>
          <a:prstGeom prst="rect">
            <a:avLst/>
          </a:prstGeom>
          <a:solidFill>
            <a:srgbClr val="BEBEBE"/>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43" name="Slide Number Placeholder 5">
            <a:extLst>
              <a:ext uri="{FF2B5EF4-FFF2-40B4-BE49-F238E27FC236}">
                <a16:creationId xmlns:a16="http://schemas.microsoft.com/office/drawing/2014/main" id="{FAC51686-9FFB-05D5-48E4-BB5A981F54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FB0E854C-21EB-4BC5-B281-04416C8DE0C7}" type="slidenum">
              <a:rPr lang="en-US" altLang="en-US" sz="800" smtClean="0"/>
              <a:pPr algn="r" eaLnBrk="1" hangingPunct="1">
                <a:defRPr/>
              </a:pPr>
              <a:t>‹#›</a:t>
            </a:fld>
            <a:endParaRPr lang="en-US" altLang="en-US" sz="800"/>
          </a:p>
        </p:txBody>
      </p:sp>
    </p:spTree>
    <p:extLst>
      <p:ext uri="{BB962C8B-B14F-4D97-AF65-F5344CB8AC3E}">
        <p14:creationId xmlns:p14="http://schemas.microsoft.com/office/powerpoint/2010/main" val="446903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0756B-B863-A6BE-C24A-80376ADEF3B6}"/>
              </a:ext>
            </a:extLst>
          </p:cNvPr>
          <p:cNvSpPr>
            <a:spLocks noChangeArrowheads="1"/>
          </p:cNvSpPr>
          <p:nvPr/>
        </p:nvSpPr>
        <p:spPr bwMode="auto">
          <a:xfrm>
            <a:off x="0" y="0"/>
            <a:ext cx="9144000" cy="500063"/>
          </a:xfrm>
          <a:prstGeom prst="rect">
            <a:avLst/>
          </a:prstGeom>
          <a:solidFill>
            <a:srgbClr val="4B0082"/>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j-lt"/>
            </a:endParaRPr>
          </a:p>
        </p:txBody>
      </p:sp>
      <p:sp>
        <p:nvSpPr>
          <p:cNvPr id="28" name="Rectangle 27">
            <a:extLst>
              <a:ext uri="{FF2B5EF4-FFF2-40B4-BE49-F238E27FC236}">
                <a16:creationId xmlns:a16="http://schemas.microsoft.com/office/drawing/2014/main" id="{0BF30E56-3CB2-B204-F653-C5F53EECD30C}"/>
              </a:ext>
            </a:extLst>
          </p:cNvPr>
          <p:cNvSpPr>
            <a:spLocks noChangeArrowheads="1"/>
          </p:cNvSpPr>
          <p:nvPr/>
        </p:nvSpPr>
        <p:spPr bwMode="auto">
          <a:xfrm flipV="1">
            <a:off x="0" y="6572250"/>
            <a:ext cx="9144000" cy="304800"/>
          </a:xfrm>
          <a:prstGeom prst="rect">
            <a:avLst/>
          </a:prstGeom>
          <a:solidFill>
            <a:srgbClr val="BEBEBE"/>
          </a:solidFill>
          <a:ln w="25400" algn="ctr">
            <a:noFill/>
            <a:miter lim="800000"/>
            <a:headEnd/>
            <a:tailEnd/>
          </a:ln>
        </p:spPr>
        <p:txBody>
          <a:bodyPr rot="10800000" anchor="ctr"/>
          <a:lstStyle/>
          <a:p>
            <a:pPr algn="ctr" fontAlgn="auto">
              <a:spcBef>
                <a:spcPts val="0"/>
              </a:spcBef>
              <a:spcAft>
                <a:spcPts val="0"/>
              </a:spcAft>
              <a:defRPr/>
            </a:pPr>
            <a:endParaRPr lang="en-US">
              <a:solidFill>
                <a:schemeClr val="lt1"/>
              </a:solidFill>
              <a:latin typeface="+mn-lt"/>
            </a:endParaRPr>
          </a:p>
        </p:txBody>
      </p:sp>
      <p:sp>
        <p:nvSpPr>
          <p:cNvPr id="1043" name="Slide Number Placeholder 5">
            <a:extLst>
              <a:ext uri="{FF2B5EF4-FFF2-40B4-BE49-F238E27FC236}">
                <a16:creationId xmlns:a16="http://schemas.microsoft.com/office/drawing/2014/main" id="{3C261F99-20A3-4563-24BB-1F6819E761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4DD5D63-DC5F-4257-96A9-1E5F30FF8679}" type="slidenum">
              <a:rPr lang="en-US" altLang="en-US" sz="800"/>
              <a:pPr algn="r" eaLnBrk="1" hangingPunct="1"/>
              <a:t>‹#›</a:t>
            </a:fld>
            <a:endParaRPr lang="en-US" altLang="en-US" sz="800"/>
          </a:p>
        </p:txBody>
      </p:sp>
    </p:spTree>
    <p:extLst>
      <p:ext uri="{BB962C8B-B14F-4D97-AF65-F5344CB8AC3E}">
        <p14:creationId xmlns:p14="http://schemas.microsoft.com/office/powerpoint/2010/main" val="27292912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image" Target="../media/image3.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 Id="rId3"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21" Type="http://schemas.microsoft.com/office/2007/relationships/diagramDrawing" Target="../diagrams/drawing11.xml"/><Relationship Id="rId34" Type="http://schemas.openxmlformats.org/officeDocument/2006/relationships/diagramQuickStyle" Target="../diagrams/quickStyle14.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33" Type="http://schemas.openxmlformats.org/officeDocument/2006/relationships/diagramLayout" Target="../diagrams/layout14.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diagramData" Target="../diagrams/data14.xml"/><Relationship Id="rId37" Type="http://schemas.openxmlformats.org/officeDocument/2006/relationships/image" Target="../media/image3.jpeg"/><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36" Type="http://schemas.microsoft.com/office/2007/relationships/diagramDrawing" Target="../diagrams/drawing14.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 Id="rId35" Type="http://schemas.openxmlformats.org/officeDocument/2006/relationships/diagramColors" Target="../diagrams/colors14.xml"/><Relationship Id="rId8" Type="http://schemas.openxmlformats.org/officeDocument/2006/relationships/diagramLayout" Target="../diagrams/layout9.xml"/><Relationship Id="rId3" Type="http://schemas.openxmlformats.org/officeDocument/2006/relationships/diagramLayout" Target="../diagrams/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58.emf"/></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www.youtube.com/watch?v=ibZ1gKJu9EM" TargetMode="External"/><Relationship Id="rId3" Type="http://schemas.openxmlformats.org/officeDocument/2006/relationships/hyperlink" Target="https://aktu.ac.in/hvpe/HVPE%20Video%20Lectures/UHVPE%20Lecture%2024%20(Human%20Conduct).wmv" TargetMode="External"/><Relationship Id="rId7" Type="http://schemas.openxmlformats.org/officeDocument/2006/relationships/hyperlink" Target="https://www.youtube.com/watch?v=NXcWZnQPUXw" TargetMode="External"/><Relationship Id="rId2" Type="http://schemas.openxmlformats.org/officeDocument/2006/relationships/hyperlink" Target="https://aktu.ac.in/hvpe/HVPE%20Video%20Lectures/UHVPE%20Lecture%2020%20(Nature%20-%204%20Orders).wmv" TargetMode="External"/><Relationship Id="rId1" Type="http://schemas.openxmlformats.org/officeDocument/2006/relationships/slideLayout" Target="../slideLayouts/slideLayout2.xml"/><Relationship Id="rId6" Type="http://schemas.openxmlformats.org/officeDocument/2006/relationships/hyperlink" Target="https://www.youtube.com/watch?v=BWii4Tx3GJk&amp;t=130s" TargetMode="External"/><Relationship Id="rId5" Type="http://schemas.openxmlformats.org/officeDocument/2006/relationships/hyperlink" Target="https://www.youtube.com/watch?v=xd-2nKubrhA" TargetMode="External"/><Relationship Id="rId4" Type="http://schemas.openxmlformats.org/officeDocument/2006/relationships/hyperlink" Target="https://www.youtube.com/watch?v=_7juhEpbu6Q&amp;t=1398s" TargetMode="External"/><Relationship Id="rId9" Type="http://schemas.openxmlformats.org/officeDocument/2006/relationships/image" Target="../media/image3.jpeg"/></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11125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500" dirty="0">
                <a:solidFill>
                  <a:schemeClr val="tx1"/>
                </a:solidFill>
              </a:rPr>
              <a:t>Understanding Human Desirability</a:t>
            </a:r>
          </a:p>
        </p:txBody>
      </p:sp>
      <p:sp>
        <p:nvSpPr>
          <p:cNvPr id="6" name="Subtitle 2"/>
          <p:cNvSpPr txBox="1">
            <a:spLocks/>
          </p:cNvSpPr>
          <p:nvPr/>
        </p:nvSpPr>
        <p:spPr>
          <a:xfrm>
            <a:off x="5791200" y="3962400"/>
            <a:ext cx="3048000" cy="1752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Dr. SHAINA</a:t>
            </a:r>
          </a:p>
          <a:p>
            <a:pPr lvl="0" algn="ctr">
              <a:spcBef>
                <a:spcPct val="20000"/>
              </a:spcBef>
              <a:defRPr/>
            </a:pPr>
            <a:r>
              <a:rPr lang="en-US" sz="2400" dirty="0">
                <a:solidFill>
                  <a:schemeClr val="tx1"/>
                </a:solidFill>
              </a:rPr>
              <a:t>Department of CSE(IOT)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382F547-A484-461F-9426-FCC316887EED}" type="datetime1">
              <a:rPr lang="en-US" smtClean="0"/>
              <a:t>11/11/2024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V</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dirty="0"/>
              <a:t>Dr. SHAINA           Subject code a                                               Unit- V</a:t>
            </a:r>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3332"/>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3B7928-61F7-44AF-B677-0BED22D39AF0}"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657475" y="781050"/>
            <a:ext cx="3829050" cy="5295900"/>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5697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647950" y="738187"/>
            <a:ext cx="3848100" cy="5381625"/>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369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080952" y="1066801"/>
            <a:ext cx="5462847" cy="5180286"/>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3235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pic>
        <p:nvPicPr>
          <p:cNvPr id="5" name="Picture 4"/>
          <p:cNvPicPr>
            <a:picLocks noChangeAspect="1"/>
          </p:cNvPicPr>
          <p:nvPr/>
        </p:nvPicPr>
        <p:blipFill>
          <a:blip r:embed="rId2"/>
          <a:stretch>
            <a:fillRect/>
          </a:stretch>
        </p:blipFill>
        <p:spPr>
          <a:xfrm>
            <a:off x="2590800" y="900112"/>
            <a:ext cx="3962399" cy="5312002"/>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6326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Picture 4"/>
          <p:cNvPicPr>
            <a:picLocks noChangeAspect="1"/>
          </p:cNvPicPr>
          <p:nvPr/>
        </p:nvPicPr>
        <p:blipFill>
          <a:blip r:embed="rId2"/>
          <a:stretch>
            <a:fillRect/>
          </a:stretch>
        </p:blipFill>
        <p:spPr>
          <a:xfrm>
            <a:off x="2728912" y="1038225"/>
            <a:ext cx="3686175" cy="4781550"/>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2684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743200" y="923925"/>
            <a:ext cx="3657600" cy="5010150"/>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304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1684926" y="1295400"/>
            <a:ext cx="5858874" cy="4329814"/>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033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334000"/>
          </a:xfrm>
        </p:spPr>
        <p:txBody>
          <a:bodyPr>
            <a:normAutofit/>
          </a:bodyPr>
          <a:lstStyle/>
          <a:p>
            <a:pPr algn="just"/>
            <a:r>
              <a:rPr lang="en-IN" sz="1800" dirty="0"/>
              <a:t>Achieve the comprehensive human goal: the five dimensions of human endeavour(</a:t>
            </a:r>
            <a:r>
              <a:rPr lang="en-IN" sz="1800" dirty="0" err="1"/>
              <a:t>Manaviya</a:t>
            </a:r>
            <a:r>
              <a:rPr lang="en-IN" sz="1800" dirty="0"/>
              <a:t> </a:t>
            </a:r>
            <a:r>
              <a:rPr lang="en-IN" sz="1800" dirty="0" err="1"/>
              <a:t>Vyavstha</a:t>
            </a:r>
            <a:r>
              <a:rPr lang="en-IN" sz="1800" dirty="0"/>
              <a:t>) are: </a:t>
            </a:r>
          </a:p>
          <a:p>
            <a:pPr lvl="1" algn="just"/>
            <a:r>
              <a:rPr lang="en-IN" sz="1400" dirty="0"/>
              <a:t>Education- Right living (</a:t>
            </a:r>
            <a:r>
              <a:rPr lang="en-IN" sz="1400" dirty="0" err="1"/>
              <a:t>Sikhsa</a:t>
            </a:r>
            <a:r>
              <a:rPr lang="en-IN" sz="1400" dirty="0"/>
              <a:t>- </a:t>
            </a:r>
            <a:r>
              <a:rPr lang="en-IN" sz="1400" dirty="0" err="1"/>
              <a:t>Sanskar</a:t>
            </a:r>
            <a:r>
              <a:rPr lang="en-IN" sz="1400" dirty="0"/>
              <a:t>), </a:t>
            </a:r>
          </a:p>
          <a:p>
            <a:pPr lvl="1" algn="just"/>
            <a:r>
              <a:rPr lang="en-IN" sz="1400" dirty="0"/>
              <a:t>Health – Self-regulation (</a:t>
            </a:r>
            <a:r>
              <a:rPr lang="en-IN" sz="1400" dirty="0" err="1"/>
              <a:t>SwasthyaSanyam</a:t>
            </a:r>
            <a:r>
              <a:rPr lang="en-IN" sz="1400" dirty="0"/>
              <a:t>), </a:t>
            </a:r>
          </a:p>
          <a:p>
            <a:pPr lvl="1" algn="just"/>
            <a:r>
              <a:rPr lang="en-IN" sz="1400" dirty="0"/>
              <a:t>Justice – Preservation (Nyaya- Suraksha), </a:t>
            </a:r>
          </a:p>
          <a:p>
            <a:pPr lvl="1" algn="just"/>
            <a:r>
              <a:rPr lang="en-IN" sz="1400" dirty="0"/>
              <a:t>Production – Work ( </a:t>
            </a:r>
            <a:r>
              <a:rPr lang="en-IN" sz="1400" dirty="0" err="1"/>
              <a:t>Utpadan</a:t>
            </a:r>
            <a:r>
              <a:rPr lang="en-IN" sz="1400" dirty="0"/>
              <a:t> – </a:t>
            </a:r>
            <a:r>
              <a:rPr lang="en-IN" sz="1400" dirty="0" err="1"/>
              <a:t>Karya</a:t>
            </a:r>
            <a:r>
              <a:rPr lang="en-IN" sz="1400" dirty="0"/>
              <a:t>), </a:t>
            </a:r>
          </a:p>
          <a:p>
            <a:pPr lvl="1" algn="just"/>
            <a:r>
              <a:rPr lang="en-IN" sz="1400" dirty="0"/>
              <a:t>Exchange – Storage (</a:t>
            </a:r>
            <a:r>
              <a:rPr lang="en-IN" sz="1400" dirty="0" err="1"/>
              <a:t>Vinimya</a:t>
            </a:r>
            <a:r>
              <a:rPr lang="en-IN" sz="1400" dirty="0"/>
              <a:t> – </a:t>
            </a:r>
            <a:r>
              <a:rPr lang="en-IN" sz="1400" dirty="0" err="1"/>
              <a:t>Kosh</a:t>
            </a:r>
            <a:r>
              <a:rPr lang="en-IN" sz="1400" dirty="0"/>
              <a:t>), </a:t>
            </a:r>
          </a:p>
          <a:p>
            <a:pPr algn="just"/>
            <a:r>
              <a:rPr lang="en-IN" sz="1800" dirty="0"/>
              <a:t>Darshan-Gyan-</a:t>
            </a:r>
            <a:r>
              <a:rPr lang="en-IN" sz="1800" dirty="0" err="1"/>
              <a:t>Charitra</a:t>
            </a:r>
            <a:r>
              <a:rPr lang="en-IN" sz="1800" dirty="0"/>
              <a:t> (Shifting the Thinking)</a:t>
            </a:r>
          </a:p>
          <a:p>
            <a:pPr algn="just"/>
            <a:r>
              <a:rPr lang="en-IN" sz="1800" dirty="0"/>
              <a:t>Interconnectedness and mutual fulfilment among the four orders of nature recyclability and self-regulation in nature</a:t>
            </a:r>
          </a:p>
          <a:p>
            <a:pPr algn="just"/>
            <a:r>
              <a:rPr lang="en-IN" sz="1800" dirty="0"/>
              <a:t>Thinking expansion for harmony: </a:t>
            </a:r>
          </a:p>
          <a:p>
            <a:pPr lvl="1" algn="just"/>
            <a:r>
              <a:rPr lang="en-IN" sz="1400" dirty="0"/>
              <a:t>Self-exploration (Johari’s window), </a:t>
            </a:r>
          </a:p>
          <a:p>
            <a:pPr lvl="1" algn="just"/>
            <a:r>
              <a:rPr lang="en-IN" sz="1400" dirty="0"/>
              <a:t>group behaviour, </a:t>
            </a:r>
          </a:p>
          <a:p>
            <a:pPr lvl="1" algn="just"/>
            <a:r>
              <a:rPr lang="en-IN" sz="1400" dirty="0"/>
              <a:t>interpersonal behaviour and skills, </a:t>
            </a:r>
          </a:p>
          <a:p>
            <a:pPr lvl="1" algn="just"/>
            <a:r>
              <a:rPr lang="en-IN" sz="1400" dirty="0"/>
              <a:t>Myers-Briggs personality types (MBTI), </a:t>
            </a:r>
          </a:p>
          <a:p>
            <a:pPr lvl="1" algn="just"/>
            <a:r>
              <a:rPr lang="en-IN" sz="1400" dirty="0"/>
              <a:t>FIRO-B test to repair relationships.</a:t>
            </a:r>
          </a:p>
          <a:p>
            <a:pPr algn="just"/>
            <a:endParaRPr lang="en-IN" sz="1800" dirty="0"/>
          </a:p>
          <a:p>
            <a:endParaRPr lang="en-US" sz="1800" dirty="0"/>
          </a:p>
        </p:txBody>
      </p:sp>
      <p:sp>
        <p:nvSpPr>
          <p:cNvPr id="4" name="Date Placeholder 3"/>
          <p:cNvSpPr>
            <a:spLocks noGrp="1"/>
          </p:cNvSpPr>
          <p:nvPr>
            <p:ph type="dt" sz="half" idx="10"/>
          </p:nvPr>
        </p:nvSpPr>
        <p:spPr/>
        <p:txBody>
          <a:bodyPr/>
          <a:lstStyle/>
          <a:p>
            <a:fld id="{2B25A19B-D934-4F56-A2BC-579C0CF14136}" type="datetime1">
              <a:rPr lang="en-US" smtClean="0"/>
              <a:t>11/11/2024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C818C2-7961-460F-A33E-82722FDE31C5}" type="datetime1">
              <a:rPr lang="en-US" smtClean="0"/>
              <a:t>11/11/2024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r>
              <a:rPr lang="en-US" dirty="0"/>
              <a:t>R </a:t>
            </a:r>
            <a:r>
              <a:rPr lang="en-US" dirty="0" err="1"/>
              <a:t>R</a:t>
            </a:r>
            <a:r>
              <a:rPr lang="en-US" dirty="0"/>
              <a:t> Gaur, R </a:t>
            </a:r>
            <a:r>
              <a:rPr lang="en-US" dirty="0" err="1"/>
              <a:t>Sangal</a:t>
            </a:r>
            <a:r>
              <a:rPr lang="en-US" dirty="0"/>
              <a:t>, G P </a:t>
            </a:r>
            <a:r>
              <a:rPr lang="en-US" dirty="0" err="1"/>
              <a:t>Bagaria</a:t>
            </a:r>
            <a:r>
              <a:rPr lang="en-US" dirty="0"/>
              <a:t>, A Foundation Course in Human Values and Professional Ethics, First Edition, 2009, Excel Books: New Delhi</a:t>
            </a:r>
          </a:p>
          <a:p>
            <a:r>
              <a:rPr lang="en-US" dirty="0"/>
              <a:t>Dr </a:t>
            </a:r>
            <a:r>
              <a:rPr lang="en-US" dirty="0" err="1"/>
              <a:t>Ritu</a:t>
            </a:r>
            <a:r>
              <a:rPr lang="en-US" dirty="0"/>
              <a:t> </a:t>
            </a:r>
            <a:r>
              <a:rPr lang="en-US" dirty="0" err="1"/>
              <a:t>Soryan</a:t>
            </a:r>
            <a:r>
              <a:rPr lang="en-US" dirty="0"/>
              <a:t>, Universal Human Values and Professional Ethics, 2022, </a:t>
            </a:r>
            <a:r>
              <a:rPr lang="en-US" dirty="0" err="1"/>
              <a:t>Katson</a:t>
            </a:r>
            <a:r>
              <a:rPr lang="en-US" dirty="0"/>
              <a:t> Books</a:t>
            </a:r>
          </a:p>
          <a:p>
            <a:r>
              <a:rPr lang="en-US" dirty="0">
                <a:latin typeface="Roboto" panose="02000000000000000000" pitchFamily="2" charset="0"/>
              </a:rPr>
              <a:t>Dr. Uday </a:t>
            </a:r>
            <a:r>
              <a:rPr lang="en-US" dirty="0" err="1">
                <a:latin typeface="Roboto" panose="02000000000000000000" pitchFamily="2" charset="0"/>
              </a:rPr>
              <a:t>Kumthekar</a:t>
            </a:r>
            <a:r>
              <a:rPr lang="en-US" dirty="0">
                <a:latin typeface="Roboto" panose="02000000000000000000" pitchFamily="2" charset="0"/>
              </a:rPr>
              <a:t>, </a:t>
            </a:r>
            <a:r>
              <a:rPr lang="en-US" b="0" i="0" dirty="0">
                <a:effectLst/>
                <a:latin typeface="Roboto" panose="02000000000000000000" pitchFamily="2" charset="0"/>
              </a:rPr>
              <a:t>Jain Darshan, </a:t>
            </a:r>
            <a:r>
              <a:rPr lang="en-US" dirty="0"/>
              <a:t>2012, Prasad </a:t>
            </a:r>
            <a:r>
              <a:rPr lang="en-US" dirty="0" err="1"/>
              <a:t>Prakashan</a:t>
            </a:r>
            <a:r>
              <a:rPr lang="en-US" dirty="0"/>
              <a:t>, Pune</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B7BD91-A855-42C3-B618-AA6C9BCD0AF8}" type="datetime1">
              <a:rPr lang="en-US" smtClean="0"/>
              <a:t>11/11/2024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20CB95-03CF-4A07-AA46-97C9D01F9588}"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599" y="0"/>
            <a:ext cx="7774259" cy="860924"/>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100" dirty="0"/>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22176" y="860924"/>
            <a:ext cx="4190902" cy="2158264"/>
          </a:xfrm>
          <a:prstGeom prst="rect">
            <a:avLst/>
          </a:prstGeom>
        </p:spPr>
      </p:pic>
      <p:sp>
        <p:nvSpPr>
          <p:cNvPr id="10" name="Footer Placeholder 4">
            <a:extLst>
              <a:ext uri="{FF2B5EF4-FFF2-40B4-BE49-F238E27FC236}">
                <a16:creationId xmlns:a16="http://schemas.microsoft.com/office/drawing/2014/main" id="{FACD390D-08B5-8342-03A5-74F5E7BDF25E}"/>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1" name="Picture 10">
            <a:extLst>
              <a:ext uri="{FF2B5EF4-FFF2-40B4-BE49-F238E27FC236}">
                <a16:creationId xmlns:a16="http://schemas.microsoft.com/office/drawing/2014/main" id="{6CEC671D-7ED5-DF11-E413-D2267CC14A29}"/>
              </a:ext>
            </a:extLst>
          </p:cNvPr>
          <p:cNvPicPr>
            <a:picLocks noChangeAspect="1"/>
          </p:cNvPicPr>
          <p:nvPr/>
        </p:nvPicPr>
        <p:blipFill>
          <a:blip r:embed="rId3"/>
          <a:stretch>
            <a:fillRect/>
          </a:stretch>
        </p:blipFill>
        <p:spPr>
          <a:xfrm>
            <a:off x="1" y="3019189"/>
            <a:ext cx="4371804" cy="2158264"/>
          </a:xfrm>
          <a:prstGeom prst="rect">
            <a:avLst/>
          </a:prstGeom>
        </p:spPr>
      </p:pic>
      <p:pic>
        <p:nvPicPr>
          <p:cNvPr id="12" name="Picture 11">
            <a:extLst>
              <a:ext uri="{FF2B5EF4-FFF2-40B4-BE49-F238E27FC236}">
                <a16:creationId xmlns:a16="http://schemas.microsoft.com/office/drawing/2014/main" id="{B4507A11-8A9A-D981-B4C8-C91E2C7A07C9}"/>
              </a:ext>
            </a:extLst>
          </p:cNvPr>
          <p:cNvPicPr>
            <a:picLocks noChangeAspect="1"/>
          </p:cNvPicPr>
          <p:nvPr/>
        </p:nvPicPr>
        <p:blipFill rotWithShape="1">
          <a:blip r:embed="rId4"/>
          <a:srcRect t="50000"/>
          <a:stretch/>
        </p:blipFill>
        <p:spPr>
          <a:xfrm>
            <a:off x="4448224" y="968874"/>
            <a:ext cx="4697801" cy="1091486"/>
          </a:xfrm>
          <a:prstGeom prst="rect">
            <a:avLst/>
          </a:prstGeom>
        </p:spPr>
      </p:pic>
      <p:pic>
        <p:nvPicPr>
          <p:cNvPr id="13" name="Picture 12">
            <a:extLst>
              <a:ext uri="{FF2B5EF4-FFF2-40B4-BE49-F238E27FC236}">
                <a16:creationId xmlns:a16="http://schemas.microsoft.com/office/drawing/2014/main" id="{75580296-5C20-52D3-4B36-A010223A3D67}"/>
              </a:ext>
            </a:extLst>
          </p:cNvPr>
          <p:cNvPicPr>
            <a:picLocks noChangeAspect="1"/>
          </p:cNvPicPr>
          <p:nvPr/>
        </p:nvPicPr>
        <p:blipFill rotWithShape="1">
          <a:blip r:embed="rId4"/>
          <a:srcRect b="50000"/>
          <a:stretch/>
        </p:blipFill>
        <p:spPr>
          <a:xfrm>
            <a:off x="-82842" y="5211385"/>
            <a:ext cx="4463352" cy="1037015"/>
          </a:xfrm>
          <a:prstGeom prst="rect">
            <a:avLst/>
          </a:prstGeom>
        </p:spPr>
      </p:pic>
      <p:pic>
        <p:nvPicPr>
          <p:cNvPr id="14" name="Picture 13">
            <a:extLst>
              <a:ext uri="{FF2B5EF4-FFF2-40B4-BE49-F238E27FC236}">
                <a16:creationId xmlns:a16="http://schemas.microsoft.com/office/drawing/2014/main" id="{247B9C41-4902-317B-24EA-8B74184A9A44}"/>
              </a:ext>
            </a:extLst>
          </p:cNvPr>
          <p:cNvPicPr>
            <a:picLocks noChangeAspect="1"/>
          </p:cNvPicPr>
          <p:nvPr/>
        </p:nvPicPr>
        <p:blipFill>
          <a:blip r:embed="rId5"/>
          <a:stretch>
            <a:fillRect/>
          </a:stretch>
        </p:blipFill>
        <p:spPr>
          <a:xfrm>
            <a:off x="4461830" y="2060359"/>
            <a:ext cx="4682169" cy="2203607"/>
          </a:xfrm>
          <a:prstGeom prst="rect">
            <a:avLst/>
          </a:prstGeom>
        </p:spPr>
      </p:pic>
      <p:pic>
        <p:nvPicPr>
          <p:cNvPr id="15" name="Picture 14">
            <a:extLst>
              <a:ext uri="{FF2B5EF4-FFF2-40B4-BE49-F238E27FC236}">
                <a16:creationId xmlns:a16="http://schemas.microsoft.com/office/drawing/2014/main" id="{ED79BE57-5654-90FC-BBED-D23ED86228F8}"/>
              </a:ext>
            </a:extLst>
          </p:cNvPr>
          <p:cNvPicPr>
            <a:picLocks noChangeAspect="1"/>
          </p:cNvPicPr>
          <p:nvPr/>
        </p:nvPicPr>
        <p:blipFill>
          <a:blip r:embed="rId6"/>
          <a:stretch>
            <a:fillRect/>
          </a:stretch>
        </p:blipFill>
        <p:spPr>
          <a:xfrm>
            <a:off x="4459804" y="4279699"/>
            <a:ext cx="4682169" cy="2280035"/>
          </a:xfrm>
          <a:prstGeom prst="rect">
            <a:avLst/>
          </a:prstGeom>
        </p:spPr>
      </p:pic>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4317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 Understanding of Universal Human Goal, Human as a coexistence of Self &amp; body and their requirements, 9 feelings of relationship, Maslow’s hierarchy of needs</a:t>
            </a:r>
          </a:p>
          <a:p>
            <a:pPr marL="0" indent="0">
              <a:buNone/>
            </a:pPr>
            <a:r>
              <a:rPr lang="en-IN" sz="1800" b="1" dirty="0"/>
              <a:t>Recap:</a:t>
            </a:r>
            <a:endParaRPr lang="en-US" sz="1800" dirty="0"/>
          </a:p>
          <a:p>
            <a:r>
              <a:rPr lang="en-US" sz="1800" dirty="0"/>
              <a:t>Human is combination of Self and body</a:t>
            </a:r>
          </a:p>
          <a:p>
            <a:r>
              <a:rPr lang="en-US" sz="1800" dirty="0"/>
              <a:t>Need of self can not be fulfilled by physical facility</a:t>
            </a:r>
          </a:p>
          <a:p>
            <a:r>
              <a:rPr lang="en-US" sz="1800" dirty="0"/>
              <a:t>Needs of body can not be fulfilled by feelings</a:t>
            </a:r>
          </a:p>
          <a:p>
            <a:r>
              <a:rPr lang="en-US" sz="1800" dirty="0"/>
              <a:t>Trust is foundation value</a:t>
            </a:r>
          </a:p>
          <a:p>
            <a:r>
              <a:rPr lang="en-US" sz="1800" dirty="0"/>
              <a:t>Love is complete value</a:t>
            </a:r>
          </a:p>
        </p:txBody>
      </p:sp>
      <p:sp>
        <p:nvSpPr>
          <p:cNvPr id="4" name="Date Placeholder 3"/>
          <p:cNvSpPr>
            <a:spLocks noGrp="1"/>
          </p:cNvSpPr>
          <p:nvPr>
            <p:ph type="dt" sz="half" idx="10"/>
          </p:nvPr>
        </p:nvSpPr>
        <p:spPr/>
        <p:txBody>
          <a:bodyPr/>
          <a:lstStyle/>
          <a:p>
            <a:fld id="{FE439F1E-2010-4029-AC76-82708440EF41}"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6994B3-9B55-4270-A917-4207AFEE5DC9}"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Subject Introduction</a:t>
            </a:r>
          </a:p>
        </p:txBody>
      </p:sp>
      <p:pic>
        <p:nvPicPr>
          <p:cNvPr id="11" name="Picture 10">
            <a:extLst>
              <a:ext uri="{FF2B5EF4-FFF2-40B4-BE49-F238E27FC236}">
                <a16:creationId xmlns:a16="http://schemas.microsoft.com/office/drawing/2014/main" id="{54EE1FC1-C27D-9354-4DFA-895ABC76E1F4}"/>
              </a:ext>
            </a:extLst>
          </p:cNvPr>
          <p:cNvPicPr>
            <a:picLocks noChangeAspect="1"/>
          </p:cNvPicPr>
          <p:nvPr/>
        </p:nvPicPr>
        <p:blipFill>
          <a:blip r:embed="rId2"/>
          <a:stretch>
            <a:fillRect/>
          </a:stretch>
        </p:blipFill>
        <p:spPr>
          <a:xfrm>
            <a:off x="0" y="858505"/>
            <a:ext cx="9144000" cy="5140990"/>
          </a:xfrm>
          <a:prstGeom prst="rect">
            <a:avLst/>
          </a:prstGeom>
        </p:spPr>
      </p:pic>
      <p:sp>
        <p:nvSpPr>
          <p:cNvPr id="13" name="TextBox 12">
            <a:extLst>
              <a:ext uri="{FF2B5EF4-FFF2-40B4-BE49-F238E27FC236}">
                <a16:creationId xmlns:a16="http://schemas.microsoft.com/office/drawing/2014/main" id="{C8FB847A-483C-516E-6EE4-EA57618CFA19}"/>
              </a:ext>
            </a:extLst>
          </p:cNvPr>
          <p:cNvSpPr txBox="1"/>
          <p:nvPr/>
        </p:nvSpPr>
        <p:spPr>
          <a:xfrm>
            <a:off x="1486546" y="5993257"/>
            <a:ext cx="4602996" cy="369332"/>
          </a:xfrm>
          <a:prstGeom prst="rect">
            <a:avLst/>
          </a:prstGeom>
          <a:noFill/>
        </p:spPr>
        <p:txBody>
          <a:bodyPr wrap="square">
            <a:spAutoFit/>
          </a:bodyPr>
          <a:lstStyle/>
          <a:p>
            <a:r>
              <a:rPr lang="en-US" dirty="0"/>
              <a:t>https://youtu.be/Eu80OPztGGw</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8140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72F702-89B5-40D1-B2A8-F39FB4FB079C}"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Human as a co-existence of ‘I’ (self) and body </a:t>
            </a:r>
          </a:p>
        </p:txBody>
      </p:sp>
      <p:pic>
        <p:nvPicPr>
          <p:cNvPr id="12" name="Picture 11">
            <a:extLst>
              <a:ext uri="{FF2B5EF4-FFF2-40B4-BE49-F238E27FC236}">
                <a16:creationId xmlns:a16="http://schemas.microsoft.com/office/drawing/2014/main" id="{2583C91C-BD60-57AD-6D1B-D2A5801DB60E}"/>
              </a:ext>
            </a:extLst>
          </p:cNvPr>
          <p:cNvPicPr>
            <a:picLocks noChangeAspect="1"/>
          </p:cNvPicPr>
          <p:nvPr/>
        </p:nvPicPr>
        <p:blipFill rotWithShape="1">
          <a:blip r:embed="rId2"/>
          <a:srcRect l="12500" r="12500"/>
          <a:stretch/>
        </p:blipFill>
        <p:spPr>
          <a:xfrm>
            <a:off x="1362222" y="1143000"/>
            <a:ext cx="6858000" cy="514099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309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0B7AFC-FC5E-48CD-95A7-D8B085B2FACF}"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Maslow’s Hierarchy of needs (CO5)</a:t>
            </a:r>
          </a:p>
        </p:txBody>
      </p:sp>
      <p:pic>
        <p:nvPicPr>
          <p:cNvPr id="10" name="Picture 2" descr="Maslow&amp;#39;s hierarchy of needs - Wikipedia">
            <a:extLst>
              <a:ext uri="{FF2B5EF4-FFF2-40B4-BE49-F238E27FC236}">
                <a16:creationId xmlns:a16="http://schemas.microsoft.com/office/drawing/2014/main" id="{2A2A5088-6AA1-26E7-1522-F99D241B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19" y="982545"/>
            <a:ext cx="7269162" cy="5506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E912F3-015A-4F6E-8F64-661B4BEB6DCA}"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Recap: Feelings in relationship (CO5)</a:t>
            </a:r>
          </a:p>
        </p:txBody>
      </p:sp>
      <p:pic>
        <p:nvPicPr>
          <p:cNvPr id="11" name="Picture 10">
            <a:extLst>
              <a:ext uri="{FF2B5EF4-FFF2-40B4-BE49-F238E27FC236}">
                <a16:creationId xmlns:a16="http://schemas.microsoft.com/office/drawing/2014/main" id="{1BB5CADA-02A8-17EA-2EAF-A13C4C9D736B}"/>
              </a:ext>
            </a:extLst>
          </p:cNvPr>
          <p:cNvPicPr>
            <a:picLocks noChangeAspect="1"/>
          </p:cNvPicPr>
          <p:nvPr/>
        </p:nvPicPr>
        <p:blipFill rotWithShape="1">
          <a:blip r:embed="rId2"/>
          <a:srcRect l="13080" t="7912" r="13326" b="30731"/>
          <a:stretch/>
        </p:blipFill>
        <p:spPr>
          <a:xfrm>
            <a:off x="152400" y="1371600"/>
            <a:ext cx="8686800" cy="4071904"/>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0">
            <a:extLst>
              <a:ext uri="{FF2B5EF4-FFF2-40B4-BE49-F238E27FC236}">
                <a16:creationId xmlns:a16="http://schemas.microsoft.com/office/drawing/2014/main" id="{6E1B9435-9626-CD96-BC85-842A1A704C2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r>
              <a:rPr lang="en-US" altLang="en-US" dirty="0">
                <a:latin typeface="Arial" panose="020B0604020202020204" pitchFamily="34" charset="0"/>
              </a:rPr>
              <a:t>	Achieve the comprehensive human goal</a:t>
            </a:r>
            <a:endParaRPr lang="en-US" altLang="en-US" sz="3600" b="0" dirty="0">
              <a:latin typeface="Arial" panose="020B0604020202020204" pitchFamily="3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26A5C4-905A-43DA-8967-045726493AE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Comprehensive human goals as right understanding, prosperity, fearlessness and co-existence.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1555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6273C11-01F1-4E06-93FD-DC669612D1F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Graphical user interface, text, application&#10;&#10;Description automatically generated with medium confidence">
            <a:extLst>
              <a:ext uri="{FF2B5EF4-FFF2-40B4-BE49-F238E27FC236}">
                <a16:creationId xmlns:a16="http://schemas.microsoft.com/office/drawing/2014/main" id="{A472DDFB-7F80-3C38-87CD-F935CEAE8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24" y="1102559"/>
            <a:ext cx="6998776" cy="5249082"/>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586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D3889F-DCF2-483A-81E3-3B8B8FCCE118}" type="datetime1">
              <a:rPr lang="en-US" smtClean="0"/>
              <a:t>11/11/2024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10"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2"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 y="762000"/>
            <a:ext cx="8610600" cy="5432424"/>
          </a:xfrm>
        </p:spPr>
      </p:pic>
      <p:sp>
        <p:nvSpPr>
          <p:cNvPr id="11" name="Footer Placeholder 4">
            <a:extLst>
              <a:ext uri="{FF2B5EF4-FFF2-40B4-BE49-F238E27FC236}">
                <a16:creationId xmlns:a16="http://schemas.microsoft.com/office/drawing/2014/main" id="{03FCEE74-9E96-B4BC-F26F-1911484A6BA8}"/>
              </a:ext>
            </a:extLst>
          </p:cNvPr>
          <p:cNvSpPr>
            <a:spLocks noGrp="1"/>
          </p:cNvSpPr>
          <p:nvPr>
            <p:ph type="ftr" sz="quarter" idx="11"/>
          </p:nvPr>
        </p:nvSpPr>
        <p:spPr>
          <a:xfrm>
            <a:off x="2514600" y="6356350"/>
            <a:ext cx="5029200" cy="501650"/>
          </a:xfrm>
        </p:spPr>
        <p:txBody>
          <a:bodyPr anchor="ctr"/>
          <a:lstStyle/>
          <a:p>
            <a:r>
              <a:rPr lang="en-US" dirty="0"/>
              <a:t>Dr. SHAINA           Subject code a                                               Unit- V</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105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CAF8C2-30F5-4CB6-B66B-CAF8661AFB4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Graphical user interface, text, application, email&#10;&#10;Description automatically generated">
            <a:extLst>
              <a:ext uri="{FF2B5EF4-FFF2-40B4-BE49-F238E27FC236}">
                <a16:creationId xmlns:a16="http://schemas.microsoft.com/office/drawing/2014/main" id="{1F965E4C-09F6-73A3-0CB1-681ED105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728" y="1143000"/>
            <a:ext cx="6951133" cy="521335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2928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FF9B31-9702-4D10-A0AF-562B04A6B11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AFCBA53D-C9AA-18D2-91C1-8A0A112E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44" y="1108128"/>
            <a:ext cx="6575156" cy="4931367"/>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67139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4A69AC-83CE-43B0-93BD-D4C7897392C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F216BCE6-8C45-A48B-085E-29A38BDE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55915"/>
            <a:ext cx="6756400" cy="50673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73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3BAA31-CBFD-4234-B1CF-9CED2EE3690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71E71F72-329A-6B13-D4DC-C69B22233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934" y="1064917"/>
            <a:ext cx="7162800" cy="53721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9368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9F05A8-EDB5-45AF-B63C-F11EE8BA276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8F48CF7A-BED3-EAFA-320B-EF9E4100B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76" y="1143000"/>
            <a:ext cx="7098224" cy="532366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0995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822BE7-8708-4238-A8EF-FDAE5D23BB1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 application, email&#10;&#10;Description automatically generated">
            <a:extLst>
              <a:ext uri="{FF2B5EF4-FFF2-40B4-BE49-F238E27FC236}">
                <a16:creationId xmlns:a16="http://schemas.microsoft.com/office/drawing/2014/main" id="{454EF8A9-4996-6B24-C0BA-C9057365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1069975"/>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124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98CEE7-9254-47A8-B996-875300EC216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BC062897-6862-F50B-D5EF-971ACCF50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12" y="1143000"/>
            <a:ext cx="7128575" cy="534643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5335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295F7C-2BD3-4DA2-8C8D-2AEDD31190E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 timeline&#10;&#10;Description automatically generated">
            <a:extLst>
              <a:ext uri="{FF2B5EF4-FFF2-40B4-BE49-F238E27FC236}">
                <a16:creationId xmlns:a16="http://schemas.microsoft.com/office/drawing/2014/main" id="{A759BF9D-191A-F8BA-8679-13C4CFCB8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69814"/>
            <a:ext cx="7086600" cy="53149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69841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A0A609-A798-45D2-A1F4-B42A98C7EAE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ext&#10;&#10;Description automatically generated">
            <a:extLst>
              <a:ext uri="{FF2B5EF4-FFF2-40B4-BE49-F238E27FC236}">
                <a16:creationId xmlns:a16="http://schemas.microsoft.com/office/drawing/2014/main" id="{4B6FC003-4884-95C7-2642-5DEE22730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55" y="1143000"/>
            <a:ext cx="6892290" cy="516921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3494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2BBF92-A022-487A-8442-E908BCCBCAE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Graphical user interface, text, application&#10;&#10;Description automatically generated">
            <a:extLst>
              <a:ext uri="{FF2B5EF4-FFF2-40B4-BE49-F238E27FC236}">
                <a16:creationId xmlns:a16="http://schemas.microsoft.com/office/drawing/2014/main" id="{4A4AF53C-DA23-5DBF-0EEB-91AAFD107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05546"/>
            <a:ext cx="7124700" cy="5343525"/>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0398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956519-1123-49A8-946A-80B188248760}" type="datetime1">
              <a:rPr lang="en-US" smtClean="0"/>
              <a:t>11/11/2024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1"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84251"/>
            <a:ext cx="8001000" cy="343190"/>
          </a:xfrm>
        </p:spPr>
      </p:pic>
      <p:sp>
        <p:nvSpPr>
          <p:cNvPr id="10" name="Footer Placeholder 4">
            <a:extLst>
              <a:ext uri="{FF2B5EF4-FFF2-40B4-BE49-F238E27FC236}">
                <a16:creationId xmlns:a16="http://schemas.microsoft.com/office/drawing/2014/main" id="{C49868D3-C183-F53E-8C54-240B1EC89BEE}"/>
              </a:ext>
            </a:extLst>
          </p:cNvPr>
          <p:cNvSpPr>
            <a:spLocks noGrp="1"/>
          </p:cNvSpPr>
          <p:nvPr>
            <p:ph type="ftr" sz="quarter" idx="11"/>
          </p:nvPr>
        </p:nvSpPr>
        <p:spPr>
          <a:xfrm>
            <a:off x="2514600" y="6356350"/>
            <a:ext cx="5029200" cy="501650"/>
          </a:xfrm>
        </p:spPr>
        <p:txBody>
          <a:bodyPr anchor="ctr"/>
          <a:lstStyle/>
          <a:p>
            <a:r>
              <a:rPr lang="en-US" dirty="0"/>
              <a:t>Dr. SHAINA           Subject code a                                               Unit- V</a:t>
            </a:r>
          </a:p>
        </p:txBody>
      </p:sp>
      <p:pic>
        <p:nvPicPr>
          <p:cNvPr id="14" name="Picture 13"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EFDED2-114B-41B5-B5D9-451F0314666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A picture containing text&#10;&#10;Description automatically generated">
            <a:extLst>
              <a:ext uri="{FF2B5EF4-FFF2-40B4-BE49-F238E27FC236}">
                <a16:creationId xmlns:a16="http://schemas.microsoft.com/office/drawing/2014/main" id="{71787327-E393-A577-5499-44DB40FEE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513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D3E9F1-23F2-49BF-90DE-D793FD19428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A30570C3-AEF3-4AC8-454B-B232A17CF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77913"/>
            <a:ext cx="7124700" cy="534352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4911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60CC87-56BC-439E-BA32-881BA7DD50D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 timeline&#10;&#10;Description automatically generated">
            <a:extLst>
              <a:ext uri="{FF2B5EF4-FFF2-40B4-BE49-F238E27FC236}">
                <a16:creationId xmlns:a16="http://schemas.microsoft.com/office/drawing/2014/main" id="{D4E02575-689C-FA31-3A43-ADDF0FE64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02895"/>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965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F50FD0-3E73-4DCD-8AA6-8758F88FD01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0" name="Picture 9" descr="Diagram&#10;&#10;Description automatically generated">
            <a:extLst>
              <a:ext uri="{FF2B5EF4-FFF2-40B4-BE49-F238E27FC236}">
                <a16:creationId xmlns:a16="http://schemas.microsoft.com/office/drawing/2014/main" id="{E962D565-0666-A207-DF74-11C0CEAFB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17169"/>
            <a:ext cx="7064773" cy="529858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49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3AAD96-D610-4EE1-A487-3D6EC05110F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10;&#10;Description automatically generated with medium confidence">
            <a:extLst>
              <a:ext uri="{FF2B5EF4-FFF2-40B4-BE49-F238E27FC236}">
                <a16:creationId xmlns:a16="http://schemas.microsoft.com/office/drawing/2014/main" id="{CFC0BB77-476E-1220-E4AA-5040EDFB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80" y="1142999"/>
            <a:ext cx="6900620" cy="517546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423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804E91-2A87-476A-87C3-5C10F135CA9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7565CBFD-86CD-83CD-1DB6-AAF856DDF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837"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66444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0F91EFE-D397-47D0-9D0A-F40FD4E8443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10;&#10;Description automatically generated">
            <a:extLst>
              <a:ext uri="{FF2B5EF4-FFF2-40B4-BE49-F238E27FC236}">
                <a16:creationId xmlns:a16="http://schemas.microsoft.com/office/drawing/2014/main" id="{89863B5D-E6F8-2DB1-609F-F51E687A0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143000"/>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0979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F1184F-263B-4CB0-9EDC-71B2B8A7BBC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imeline&#10;&#10;Description automatically generated">
            <a:extLst>
              <a:ext uri="{FF2B5EF4-FFF2-40B4-BE49-F238E27FC236}">
                <a16:creationId xmlns:a16="http://schemas.microsoft.com/office/drawing/2014/main" id="{6E44BF3B-A983-C2FA-51AE-60D1C4E26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66247"/>
            <a:ext cx="6781800" cy="50863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46663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GB" altLang="en-US" dirty="0">
                <a:latin typeface="Arial" panose="020B0604020202020204" pitchFamily="34" charset="0"/>
                <a:cs typeface="Arial" panose="020B0604020202020204" pitchFamily="34" charset="0"/>
              </a:rPr>
              <a:t>Darshan Gyan </a:t>
            </a:r>
            <a:r>
              <a:rPr lang="en-GB" altLang="en-US" dirty="0" err="1">
                <a:latin typeface="Arial" panose="020B0604020202020204" pitchFamily="34" charset="0"/>
                <a:cs typeface="Arial" panose="020B0604020202020204" pitchFamily="34" charset="0"/>
              </a:rPr>
              <a:t>Charitra</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(Shifting the Thinking)</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3522914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76196D-6F3C-420C-A101-17AA1B4CBC5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381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a:t>
            </a:r>
            <a:r>
              <a:rPr lang="en-US" sz="1800" dirty="0" err="1"/>
              <a:t>Samyak</a:t>
            </a:r>
            <a:r>
              <a:rPr lang="en-US" sz="1800" dirty="0"/>
              <a:t>-Darshan refers to Right View or Right Belief whereas </a:t>
            </a:r>
            <a:r>
              <a:rPr lang="en-US" sz="1800" dirty="0" err="1"/>
              <a:t>Samyak</a:t>
            </a:r>
            <a:r>
              <a:rPr lang="en-US" sz="1800" dirty="0"/>
              <a:t>-Gyan refers to Right Knowledge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0758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E94D3512-74FF-464D-A2CD-20E7CAA60EEB}" type="datetime1">
              <a:rPr lang="en-US" smtClean="0"/>
              <a:t>11/11/2024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0" y="0"/>
            <a:ext cx="1287780" cy="1059872"/>
          </a:xfrm>
          <a:prstGeom prst="rect">
            <a:avLst/>
          </a:prstGeom>
          <a:noFill/>
          <a:ln w="9525">
            <a:noFill/>
            <a:miter lim="800000"/>
            <a:headEnd/>
            <a:tailEnd/>
          </a:ln>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81A0AE-4EE4-47A7-AF3B-74A7AAE23FF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85000" lnSpcReduction="20000"/>
          </a:bodyPr>
          <a:lstStyle/>
          <a:p>
            <a:r>
              <a:rPr lang="en-US" dirty="0"/>
              <a:t>Theory of Knowledge (Gyan)</a:t>
            </a:r>
          </a:p>
          <a:p>
            <a:r>
              <a:rPr lang="en-US" dirty="0"/>
              <a:t>Knowledge is eight types </a:t>
            </a:r>
            <a:r>
              <a:rPr lang="en-US" dirty="0" err="1"/>
              <a:t>Matijnana</a:t>
            </a:r>
            <a:r>
              <a:rPr lang="en-US" dirty="0"/>
              <a:t> , </a:t>
            </a:r>
            <a:r>
              <a:rPr lang="en-US" dirty="0" err="1"/>
              <a:t>Shrutajnana</a:t>
            </a:r>
            <a:r>
              <a:rPr lang="en-US" dirty="0"/>
              <a:t> , </a:t>
            </a:r>
            <a:r>
              <a:rPr lang="en-US" dirty="0" err="1"/>
              <a:t>Avadhijnana</a:t>
            </a:r>
            <a:r>
              <a:rPr lang="en-US" dirty="0"/>
              <a:t> , </a:t>
            </a:r>
            <a:r>
              <a:rPr lang="en-US" dirty="0" err="1"/>
              <a:t>Manahparyayajnana</a:t>
            </a:r>
            <a:r>
              <a:rPr lang="en-US" dirty="0"/>
              <a:t> , </a:t>
            </a:r>
            <a:r>
              <a:rPr lang="en-US" dirty="0" err="1"/>
              <a:t>Keval</a:t>
            </a:r>
            <a:r>
              <a:rPr lang="en-US" dirty="0"/>
              <a:t> jnana , and three ignorance, </a:t>
            </a:r>
            <a:r>
              <a:rPr lang="en-US" dirty="0" err="1"/>
              <a:t>Kumati</a:t>
            </a:r>
            <a:r>
              <a:rPr lang="en-US" dirty="0"/>
              <a:t> , </a:t>
            </a:r>
            <a:r>
              <a:rPr lang="en-US" dirty="0" err="1"/>
              <a:t>Kushruta</a:t>
            </a:r>
            <a:r>
              <a:rPr lang="en-US" dirty="0"/>
              <a:t> , </a:t>
            </a:r>
            <a:r>
              <a:rPr lang="en-US" dirty="0" err="1"/>
              <a:t>Kuavadhi</a:t>
            </a:r>
            <a:endParaRPr lang="en-US" dirty="0"/>
          </a:p>
          <a:p>
            <a:pPr marL="0" indent="0">
              <a:buNone/>
            </a:pPr>
            <a:endParaRPr lang="en-US" dirty="0"/>
          </a:p>
          <a:p>
            <a:r>
              <a:rPr lang="en-US" dirty="0"/>
              <a:t>Darshan is four types </a:t>
            </a:r>
            <a:r>
              <a:rPr lang="en-US" dirty="0" err="1"/>
              <a:t>Chaksu</a:t>
            </a:r>
            <a:r>
              <a:rPr lang="en-US" dirty="0"/>
              <a:t> , </a:t>
            </a:r>
            <a:r>
              <a:rPr lang="en-US" dirty="0" err="1"/>
              <a:t>Achaksu</a:t>
            </a:r>
            <a:r>
              <a:rPr lang="en-US" dirty="0"/>
              <a:t>, </a:t>
            </a:r>
            <a:r>
              <a:rPr lang="en-US" dirty="0" err="1"/>
              <a:t>Avadhi</a:t>
            </a:r>
            <a:r>
              <a:rPr lang="en-US" dirty="0"/>
              <a:t> , </a:t>
            </a:r>
            <a:r>
              <a:rPr lang="en-US" dirty="0" err="1"/>
              <a:t>Kevala</a:t>
            </a:r>
            <a:endParaRPr lang="en-US" dirty="0"/>
          </a:p>
          <a:p>
            <a:endParaRPr lang="en-US" dirty="0"/>
          </a:p>
          <a:p>
            <a:r>
              <a:rPr lang="en-US" dirty="0"/>
              <a:t>Right conduct - </a:t>
            </a:r>
            <a:r>
              <a:rPr lang="en-US" dirty="0" err="1"/>
              <a:t>Samyak</a:t>
            </a:r>
            <a:r>
              <a:rPr lang="en-US" dirty="0"/>
              <a:t> </a:t>
            </a:r>
            <a:r>
              <a:rPr lang="en-US" dirty="0" err="1"/>
              <a:t>charitra</a:t>
            </a:r>
            <a:endParaRPr lang="en-US" dirty="0"/>
          </a:p>
          <a:p>
            <a:r>
              <a:rPr lang="en-US" dirty="0"/>
              <a:t>This means living your life according to Jain ethical rules, to avoid doing harm to living things and freeing yourself from attachment and other impure attitudes and thoughts.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6292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712785-CA3D-485E-ABCE-315F6EF8EC7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7500" lnSpcReduction="20000"/>
          </a:bodyPr>
          <a:lstStyle/>
          <a:p>
            <a:r>
              <a:rPr lang="en-US" dirty="0"/>
              <a:t>The Jain, scholars divide cognition or knowledge into two divisions viz. -</a:t>
            </a:r>
          </a:p>
          <a:p>
            <a:pPr lvl="1"/>
            <a:r>
              <a:rPr lang="en-US" dirty="0"/>
              <a:t>Valid knowledge</a:t>
            </a:r>
          </a:p>
          <a:p>
            <a:pPr lvl="1"/>
            <a:r>
              <a:rPr lang="en-US" dirty="0"/>
              <a:t>Fallacious knowledge</a:t>
            </a:r>
          </a:p>
          <a:p>
            <a:r>
              <a:rPr lang="en-US" dirty="0"/>
              <a:t>The valid knowledge is of five types viz. -</a:t>
            </a:r>
          </a:p>
          <a:p>
            <a:pPr lvl="1"/>
            <a:r>
              <a:rPr lang="en-US" dirty="0"/>
              <a:t>Sensory knowledge (Mati Jnana)</a:t>
            </a:r>
          </a:p>
          <a:p>
            <a:pPr lvl="1"/>
            <a:r>
              <a:rPr lang="en-US" dirty="0"/>
              <a:t>Scriptural knowledge (</a:t>
            </a:r>
            <a:r>
              <a:rPr lang="en-US" dirty="0" err="1"/>
              <a:t>Shruta</a:t>
            </a:r>
            <a:r>
              <a:rPr lang="en-US" dirty="0"/>
              <a:t> Jnana)</a:t>
            </a:r>
          </a:p>
          <a:p>
            <a:pPr lvl="1"/>
            <a:r>
              <a:rPr lang="en-US" dirty="0"/>
              <a:t>Clairvoyance (</a:t>
            </a:r>
            <a:r>
              <a:rPr lang="en-US" dirty="0" err="1"/>
              <a:t>Avadhi</a:t>
            </a:r>
            <a:r>
              <a:rPr lang="en-US" dirty="0"/>
              <a:t> Jnana)</a:t>
            </a:r>
          </a:p>
          <a:p>
            <a:pPr lvl="1"/>
            <a:r>
              <a:rPr lang="en-US" dirty="0"/>
              <a:t>Telepathy (</a:t>
            </a:r>
            <a:r>
              <a:rPr lang="en-US" dirty="0" err="1"/>
              <a:t>manahparyaya</a:t>
            </a:r>
            <a:r>
              <a:rPr lang="en-US" dirty="0"/>
              <a:t> jnana)</a:t>
            </a:r>
          </a:p>
          <a:p>
            <a:pPr lvl="1"/>
            <a:r>
              <a:rPr lang="en-US" dirty="0"/>
              <a:t>Omniscience (</a:t>
            </a:r>
            <a:r>
              <a:rPr lang="en-US" dirty="0" err="1"/>
              <a:t>Kevala</a:t>
            </a:r>
            <a:r>
              <a:rPr lang="en-US" dirty="0"/>
              <a:t> Jnana)</a:t>
            </a:r>
          </a:p>
          <a:p>
            <a:r>
              <a:rPr lang="en-US" dirty="0"/>
              <a:t>The fallacious knowledge is of three types viz. -</a:t>
            </a:r>
          </a:p>
          <a:p>
            <a:pPr lvl="1"/>
            <a:r>
              <a:rPr lang="en-US" dirty="0" err="1"/>
              <a:t>Kumati</a:t>
            </a:r>
            <a:r>
              <a:rPr lang="en-US" dirty="0"/>
              <a:t>,</a:t>
            </a:r>
          </a:p>
          <a:p>
            <a:pPr lvl="1"/>
            <a:r>
              <a:rPr lang="en-US" dirty="0" err="1"/>
              <a:t>Kusruta</a:t>
            </a:r>
            <a:endParaRPr lang="en-US" dirty="0"/>
          </a:p>
          <a:p>
            <a:pPr lvl="1"/>
            <a:r>
              <a:rPr lang="en-US" dirty="0" err="1"/>
              <a:t>Vibhang</a:t>
            </a:r>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4313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24992C-D56B-43BB-9A88-796C1AC5944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valid knowledge </a:t>
            </a:r>
          </a:p>
          <a:p>
            <a:r>
              <a:rPr lang="en-US" dirty="0"/>
              <a:t>Sensory knowledge (Mati Jnana)</a:t>
            </a:r>
          </a:p>
          <a:p>
            <a:r>
              <a:rPr lang="en-US" dirty="0"/>
              <a:t>Scriptural knowledge (</a:t>
            </a:r>
            <a:r>
              <a:rPr lang="en-US" dirty="0" err="1"/>
              <a:t>Shruta</a:t>
            </a:r>
            <a:r>
              <a:rPr lang="en-US" dirty="0"/>
              <a:t> Jnana)</a:t>
            </a:r>
          </a:p>
          <a:p>
            <a:r>
              <a:rPr lang="en-US" dirty="0"/>
              <a:t>Clairvoyance (</a:t>
            </a:r>
            <a:r>
              <a:rPr lang="en-US" dirty="0" err="1"/>
              <a:t>Avadhi</a:t>
            </a:r>
            <a:r>
              <a:rPr lang="en-US" dirty="0"/>
              <a:t> Jnana)</a:t>
            </a:r>
          </a:p>
          <a:p>
            <a:r>
              <a:rPr lang="en-US" dirty="0"/>
              <a:t>Telepathy (</a:t>
            </a:r>
            <a:r>
              <a:rPr lang="en-US" dirty="0" err="1"/>
              <a:t>manahparyaya</a:t>
            </a:r>
            <a:r>
              <a:rPr lang="en-US" dirty="0"/>
              <a:t> jnana)</a:t>
            </a:r>
          </a:p>
          <a:p>
            <a:r>
              <a:rPr lang="en-US" dirty="0"/>
              <a:t>Omniscience (</a:t>
            </a:r>
            <a:r>
              <a:rPr lang="en-US" dirty="0" err="1"/>
              <a:t>Kevala</a:t>
            </a:r>
            <a:r>
              <a:rPr lang="en-US" dirty="0"/>
              <a:t> Jnana)</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9619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F2728A-7BF2-4901-9251-D7B52B363F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55000" lnSpcReduction="20000"/>
          </a:bodyPr>
          <a:lstStyle/>
          <a:p>
            <a:r>
              <a:rPr lang="en-US" dirty="0"/>
              <a:t>The valid knowledge</a:t>
            </a:r>
          </a:p>
          <a:p>
            <a:r>
              <a:rPr lang="en-US" b="1" dirty="0"/>
              <a:t>Mati jnana or sensuous knowledge </a:t>
            </a:r>
            <a:r>
              <a:rPr lang="en-US" dirty="0"/>
              <a:t>is ordinary cognition, obtained by normal functioning of sense perception. It is based on sensuous perception. According to the ancient texts, </a:t>
            </a:r>
            <a:r>
              <a:rPr lang="en-US" dirty="0" err="1"/>
              <a:t>mati</a:t>
            </a:r>
            <a:r>
              <a:rPr lang="en-US" dirty="0"/>
              <a:t> jnana is described as synonymous with intelligence and it includes remembrance, recognition and inductive as well as deductive reasoning. "Mati jnana is sometimes further distinguished into three kinds viz. </a:t>
            </a:r>
            <a:r>
              <a:rPr lang="en-US" dirty="0" err="1"/>
              <a:t>upalabdhi</a:t>
            </a:r>
            <a:r>
              <a:rPr lang="en-US" dirty="0"/>
              <a:t> or perception, bhavana or memory, and </a:t>
            </a:r>
            <a:r>
              <a:rPr lang="en-US" dirty="0" err="1"/>
              <a:t>upyoga</a:t>
            </a:r>
            <a:r>
              <a:rPr lang="en-US" dirty="0"/>
              <a:t> or understanding". </a:t>
            </a:r>
          </a:p>
          <a:p>
            <a:r>
              <a:rPr lang="en-US" b="1" dirty="0" err="1"/>
              <a:t>Shruta</a:t>
            </a:r>
            <a:r>
              <a:rPr lang="en-US" b="1" dirty="0"/>
              <a:t> jnana or authoritative knowledge </a:t>
            </a:r>
            <a:r>
              <a:rPr lang="en-US" dirty="0"/>
              <a:t>is knowledge derived through symbols, signs or words. All verbal knowledge is </a:t>
            </a:r>
            <a:r>
              <a:rPr lang="en-US" dirty="0" err="1"/>
              <a:t>shruta</a:t>
            </a:r>
            <a:r>
              <a:rPr lang="en-US" dirty="0"/>
              <a:t> jnana. It includes all canonical, scriptural or both knowledge. "</a:t>
            </a:r>
            <a:r>
              <a:rPr lang="en-US" dirty="0" err="1"/>
              <a:t>Shruta</a:t>
            </a:r>
            <a:r>
              <a:rPr lang="en-US" dirty="0"/>
              <a:t> </a:t>
            </a:r>
            <a:r>
              <a:rPr lang="en-US" dirty="0" err="1"/>
              <a:t>jnanais</a:t>
            </a:r>
            <a:r>
              <a:rPr lang="en-US" dirty="0"/>
              <a:t> of four kinds, namely, </a:t>
            </a:r>
          </a:p>
          <a:p>
            <a:r>
              <a:rPr lang="en-US" dirty="0" err="1"/>
              <a:t>labdhi</a:t>
            </a:r>
            <a:r>
              <a:rPr lang="en-US" dirty="0"/>
              <a:t> or association, </a:t>
            </a:r>
          </a:p>
          <a:p>
            <a:r>
              <a:rPr lang="en-US" dirty="0"/>
              <a:t>bhavana or attention, </a:t>
            </a:r>
          </a:p>
          <a:p>
            <a:r>
              <a:rPr lang="en-US" dirty="0" err="1"/>
              <a:t>upayoga</a:t>
            </a:r>
            <a:r>
              <a:rPr lang="en-US" dirty="0"/>
              <a:t> or understanding, and </a:t>
            </a:r>
          </a:p>
          <a:p>
            <a:r>
              <a:rPr lang="en-US" dirty="0" err="1"/>
              <a:t>naya</a:t>
            </a:r>
            <a:r>
              <a:rPr lang="en-US" dirty="0"/>
              <a:t> or aspects of the meaning of things". </a:t>
            </a:r>
          </a:p>
          <a:p>
            <a:r>
              <a:rPr lang="en-US" dirty="0" err="1"/>
              <a:t>Shruta</a:t>
            </a:r>
            <a:r>
              <a:rPr lang="en-US" dirty="0"/>
              <a:t> jnana is invariably preceded by </a:t>
            </a:r>
            <a:r>
              <a:rPr lang="en-US" dirty="0" err="1"/>
              <a:t>mati</a:t>
            </a:r>
            <a:r>
              <a:rPr lang="en-US" dirty="0"/>
              <a:t> jnana. As we saw, </a:t>
            </a:r>
            <a:r>
              <a:rPr lang="en-US" dirty="0" err="1"/>
              <a:t>mati</a:t>
            </a:r>
            <a:r>
              <a:rPr lang="en-US" dirty="0"/>
              <a:t> jnana cognizes only what is present, the </a:t>
            </a:r>
            <a:r>
              <a:rPr lang="en-US" dirty="0" err="1"/>
              <a:t>shruta</a:t>
            </a:r>
            <a:r>
              <a:rPr lang="en-US" dirty="0"/>
              <a:t> jnana comprehends, all the three time dimensions (past, present and future) relating to the object. "While </a:t>
            </a:r>
            <a:r>
              <a:rPr lang="en-US" dirty="0" err="1"/>
              <a:t>mati</a:t>
            </a:r>
            <a:r>
              <a:rPr lang="en-US" dirty="0"/>
              <a:t> jnana gives us knowledge by acquaintance, this (</a:t>
            </a:r>
            <a:r>
              <a:rPr lang="en-US" dirty="0" err="1"/>
              <a:t>shruta</a:t>
            </a:r>
            <a:r>
              <a:rPr lang="en-US" dirty="0"/>
              <a:t>) gives us knowledge by description.”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9179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E1E8BD-AC8D-488D-A61A-603B7B454CD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fontScale="55000" lnSpcReduction="20000"/>
          </a:bodyPr>
          <a:lstStyle/>
          <a:p>
            <a:r>
              <a:rPr lang="en-US" dirty="0"/>
              <a:t>The valid knowledge</a:t>
            </a:r>
          </a:p>
          <a:p>
            <a:r>
              <a:rPr lang="en-US" sz="3500" b="1" dirty="0" err="1"/>
              <a:t>Avadhi</a:t>
            </a:r>
            <a:r>
              <a:rPr lang="en-US" sz="3500" b="1" dirty="0"/>
              <a:t> jnana or clairvoyant </a:t>
            </a:r>
            <a:r>
              <a:rPr lang="en-US" sz="3500" dirty="0"/>
              <a:t>is a sort of clairvoyant knowledge or direct visual intuition which enables a person to know things or objects even at a distance of time or space, without their coming into contact with sense organs. </a:t>
            </a:r>
          </a:p>
          <a:p>
            <a:r>
              <a:rPr lang="en-US" sz="3500" b="1" dirty="0" err="1"/>
              <a:t>Manah</a:t>
            </a:r>
            <a:r>
              <a:rPr lang="en-US" sz="3500" b="1" dirty="0"/>
              <a:t> </a:t>
            </a:r>
            <a:r>
              <a:rPr lang="en-US" sz="3500" b="1" dirty="0" err="1"/>
              <a:t>paryaya</a:t>
            </a:r>
            <a:r>
              <a:rPr lang="en-US" sz="3500" b="1" dirty="0"/>
              <a:t> or </a:t>
            </a:r>
            <a:r>
              <a:rPr lang="en-US" sz="3500" b="1" dirty="0" err="1"/>
              <a:t>telephathic</a:t>
            </a:r>
            <a:r>
              <a:rPr lang="en-US" sz="3500" b="1" dirty="0"/>
              <a:t> knowledge </a:t>
            </a:r>
            <a:r>
              <a:rPr lang="en-US" sz="3500" dirty="0"/>
              <a:t>is a direct knowledge of the thoughts of the minds of others. It is without the help of any medium or agency. Just like </a:t>
            </a:r>
            <a:r>
              <a:rPr lang="en-US" sz="3500" dirty="0" err="1"/>
              <a:t>avadhi</a:t>
            </a:r>
            <a:r>
              <a:rPr lang="en-US" sz="3500" dirty="0"/>
              <a:t> jnana, </a:t>
            </a:r>
            <a:r>
              <a:rPr lang="en-US" sz="3500" dirty="0" err="1"/>
              <a:t>manah</a:t>
            </a:r>
            <a:r>
              <a:rPr lang="en-US" sz="3500" dirty="0"/>
              <a:t> </a:t>
            </a:r>
            <a:r>
              <a:rPr lang="en-US" sz="3500" dirty="0" err="1"/>
              <a:t>paryaya</a:t>
            </a:r>
            <a:r>
              <a:rPr lang="en-US" sz="3500" dirty="0"/>
              <a:t> jnana is an extra sensory perception. </a:t>
            </a:r>
            <a:r>
              <a:rPr lang="en-US" sz="3500" dirty="0" err="1"/>
              <a:t>Manah</a:t>
            </a:r>
            <a:r>
              <a:rPr lang="en-US" sz="3500" dirty="0"/>
              <a:t> </a:t>
            </a:r>
            <a:r>
              <a:rPr lang="en-US" sz="3500" dirty="0" err="1"/>
              <a:t>paryaya</a:t>
            </a:r>
            <a:r>
              <a:rPr lang="en-US" sz="3500" dirty="0"/>
              <a:t> can not be attained by ordinary persons. Only a soul in its higher progression stage or at its higher '</a:t>
            </a:r>
            <a:r>
              <a:rPr lang="en-US" sz="3500" dirty="0" err="1"/>
              <a:t>guna-sthana</a:t>
            </a:r>
            <a:r>
              <a:rPr lang="en-US" sz="3500" dirty="0"/>
              <a:t>' may acquire this type of knowledge.</a:t>
            </a:r>
          </a:p>
          <a:p>
            <a:r>
              <a:rPr lang="en-US" sz="3500" b="1" dirty="0" err="1"/>
              <a:t>Keval</a:t>
            </a:r>
            <a:r>
              <a:rPr lang="en-US" sz="3500" b="1" dirty="0"/>
              <a:t> jnana or perfect knowledge </a:t>
            </a:r>
            <a:r>
              <a:rPr lang="en-US" sz="3500" dirty="0"/>
              <a:t>"comprehends all substances and their modifications." It is the pure, absolute, complete, whole and total knowledge unlimited by space, time or object. It is the very omniscience. Omniscience according to Jainism is possible, it is the highest type of perception which falls in the category of extra-sensory perception. It is the perception of the </a:t>
            </a:r>
            <a:r>
              <a:rPr lang="en-US" sz="3500" dirty="0" err="1"/>
              <a:t>cognising</a:t>
            </a:r>
            <a:r>
              <a:rPr lang="en-US" sz="3500" dirty="0"/>
              <a:t> faculty of self. </a:t>
            </a:r>
            <a:r>
              <a:rPr lang="en-US" sz="3500" b="1" dirty="0" err="1"/>
              <a:t>Keval</a:t>
            </a:r>
            <a:r>
              <a:rPr lang="en-US" sz="3500" b="1" dirty="0"/>
              <a:t> jnana </a:t>
            </a:r>
            <a:r>
              <a:rPr lang="en-US" sz="3500" dirty="0"/>
              <a:t>is possible only when all the jnana obscuring karmas have been totally annihilated. It is independent of senses, can be only felt and cannot be described. This supreme and unlimited knowledge is possessed only by purified souls free from bondage like </a:t>
            </a:r>
            <a:r>
              <a:rPr lang="en-US" sz="3500" dirty="0" err="1"/>
              <a:t>Arihants</a:t>
            </a:r>
            <a:r>
              <a:rPr lang="en-US" sz="3500" dirty="0"/>
              <a:t> and Siddhas.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31959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6B54A9-B445-417C-BC40-6B8F992D621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fallacious knowledge </a:t>
            </a:r>
          </a:p>
          <a:p>
            <a:r>
              <a:rPr lang="en-US" dirty="0" err="1"/>
              <a:t>Kumati</a:t>
            </a:r>
            <a:r>
              <a:rPr lang="en-US" dirty="0"/>
              <a:t>: Wrong sensory knowledge</a:t>
            </a:r>
          </a:p>
          <a:p>
            <a:r>
              <a:rPr lang="en-US" dirty="0" err="1"/>
              <a:t>Kusruta</a:t>
            </a:r>
            <a:r>
              <a:rPr lang="en-US" dirty="0"/>
              <a:t>: Wrong scriptural knowledge</a:t>
            </a:r>
          </a:p>
          <a:p>
            <a:r>
              <a:rPr lang="en-US" dirty="0" err="1"/>
              <a:t>Vibhang</a:t>
            </a:r>
            <a:r>
              <a:rPr lang="en-US" dirty="0"/>
              <a:t>: wrong divining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37698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212E-C34E-469B-8BB0-342E6C9267C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a:bodyPr>
          <a:lstStyle/>
          <a:p>
            <a:r>
              <a:rPr lang="en-US" dirty="0"/>
              <a:t>Darshan is of four kinds</a:t>
            </a:r>
          </a:p>
          <a:p>
            <a:pPr lvl="1"/>
            <a:r>
              <a:rPr lang="en-US" dirty="0" err="1"/>
              <a:t>Chaksu</a:t>
            </a:r>
            <a:r>
              <a:rPr lang="en-US" dirty="0"/>
              <a:t> visual apprehension</a:t>
            </a:r>
          </a:p>
          <a:p>
            <a:pPr lvl="1"/>
            <a:r>
              <a:rPr lang="en-US" dirty="0" err="1"/>
              <a:t>Achaksu</a:t>
            </a:r>
            <a:r>
              <a:rPr lang="en-US" dirty="0"/>
              <a:t> non visual apprehension with the aid of mind, ear, nose, tongue and skin.</a:t>
            </a:r>
          </a:p>
          <a:p>
            <a:pPr lvl="1"/>
            <a:r>
              <a:rPr lang="en-US" dirty="0" err="1"/>
              <a:t>Avadhi</a:t>
            </a:r>
            <a:r>
              <a:rPr lang="en-US" dirty="0"/>
              <a:t> apprehension directly by the soul without the aid of senses and mind. </a:t>
            </a:r>
          </a:p>
          <a:p>
            <a:pPr lvl="1"/>
            <a:r>
              <a:rPr lang="en-US" dirty="0"/>
              <a:t>Clairvoyance </a:t>
            </a:r>
            <a:r>
              <a:rPr lang="en-US" dirty="0" err="1"/>
              <a:t>Kevala</a:t>
            </a:r>
            <a:r>
              <a:rPr lang="en-US" dirty="0"/>
              <a:t> perfect apprehension by the soul.</a:t>
            </a:r>
          </a:p>
          <a:p>
            <a:pPr lvl="1"/>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4659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A920CB9-B760-437B-B6F1-25A1E795447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Charitra</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0000" lnSpcReduction="20000"/>
          </a:bodyPr>
          <a:lstStyle/>
          <a:p>
            <a:r>
              <a:rPr lang="en-US" dirty="0"/>
              <a:t>Right faith and right knowledge are prerequisite to right conduct.</a:t>
            </a:r>
          </a:p>
          <a:p>
            <a:r>
              <a:rPr lang="en-US" dirty="0"/>
              <a:t>Right conduct is essential for self realization or liberation, or for success in life.</a:t>
            </a:r>
          </a:p>
          <a:p>
            <a:r>
              <a:rPr lang="en-US" dirty="0"/>
              <a:t>Right conduct requires observance of austerities, e. g. simple living and high thinking</a:t>
            </a:r>
          </a:p>
          <a:p>
            <a:r>
              <a:rPr lang="en-US" dirty="0"/>
              <a:t>Checking of external activities of body, mind and speech, i.e. checking distraction of attention</a:t>
            </a:r>
          </a:p>
          <a:p>
            <a:r>
              <a:rPr lang="en-US" dirty="0"/>
              <a:t>Meditation and contemplation on the true nature of the soul, or the goal</a:t>
            </a:r>
          </a:p>
          <a:p>
            <a:r>
              <a:rPr lang="en-US" dirty="0"/>
              <a:t>Right conduct is of two categories:</a:t>
            </a:r>
          </a:p>
          <a:p>
            <a:pPr lvl="1"/>
            <a:r>
              <a:rPr lang="en-US" dirty="0"/>
              <a:t>1 . </a:t>
            </a:r>
            <a:r>
              <a:rPr lang="en-US" dirty="0" err="1"/>
              <a:t>Sakal</a:t>
            </a:r>
            <a:r>
              <a:rPr lang="en-US" dirty="0"/>
              <a:t> </a:t>
            </a:r>
            <a:r>
              <a:rPr lang="en-US" dirty="0" err="1"/>
              <a:t>Samyagcharitra</a:t>
            </a:r>
            <a:r>
              <a:rPr lang="en-US" dirty="0"/>
              <a:t> rules of conduct are followed with vigor, </a:t>
            </a:r>
            <a:r>
              <a:rPr lang="en-US" dirty="0" err="1"/>
              <a:t>Mahavratas</a:t>
            </a:r>
            <a:r>
              <a:rPr lang="en-US" dirty="0"/>
              <a:t> . This is for ascetics</a:t>
            </a:r>
          </a:p>
          <a:p>
            <a:pPr lvl="1"/>
            <a:r>
              <a:rPr lang="en-US" dirty="0"/>
              <a:t>2 . </a:t>
            </a:r>
            <a:r>
              <a:rPr lang="en-US" dirty="0" err="1"/>
              <a:t>Vikal</a:t>
            </a:r>
            <a:r>
              <a:rPr lang="en-US" dirty="0"/>
              <a:t> </a:t>
            </a:r>
            <a:r>
              <a:rPr lang="en-US" dirty="0" err="1"/>
              <a:t>Samyagcharitra</a:t>
            </a:r>
            <a:r>
              <a:rPr lang="en-US" dirty="0"/>
              <a:t> rules are followed as much as possible, </a:t>
            </a:r>
            <a:r>
              <a:rPr lang="en-US" dirty="0" err="1"/>
              <a:t>Anuvratas</a:t>
            </a:r>
            <a:r>
              <a:rPr lang="en-US" dirty="0"/>
              <a:t> . This is for householders</a:t>
            </a:r>
          </a:p>
          <a:p>
            <a:r>
              <a:rPr lang="en-US" dirty="0"/>
              <a:t>Besides following the rules the person should absent from vices.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40163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Interconnectedness and mutual fulfilment among the four orders of nature recyclability and self-regulation in nature</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4791847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D01758-FE46-43F5-ACBD-CA5473291AE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interconnectedness and mutual fulfilment in all the orders of nature except human order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6165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t">
              <a:buNone/>
            </a:pPr>
            <a:r>
              <a:rPr lang="en-US" sz="1800" dirty="0"/>
              <a:t>After completion of this course, students will be able to-</a:t>
            </a:r>
            <a:endParaRPr lang="en-IN" sz="1800" dirty="0"/>
          </a:p>
          <a:p>
            <a:pPr algn="just"/>
            <a:r>
              <a:rPr lang="en-US" sz="1800" dirty="0"/>
              <a:t>CO1: </a:t>
            </a:r>
            <a:r>
              <a:rPr lang="en-IN" sz="1800" dirty="0"/>
              <a:t>Learn sophisticated design tools to sharpen their problem- solving skills. </a:t>
            </a:r>
          </a:p>
          <a:p>
            <a:pPr algn="just"/>
            <a:r>
              <a:rPr lang="en-IN" sz="1800" dirty="0"/>
              <a:t>CO2: Generate innovate ideas using design thinking tools and converge to feasible idea for breakthrough solution. </a:t>
            </a:r>
          </a:p>
          <a:p>
            <a:pPr algn="just"/>
            <a:r>
              <a:rPr lang="en-US" sz="1800" dirty="0"/>
              <a:t>CO3: </a:t>
            </a:r>
            <a:r>
              <a:rPr lang="en-IN" sz="1800" dirty="0"/>
              <a:t>Implement storytelling for persuasive articulation </a:t>
            </a:r>
          </a:p>
          <a:p>
            <a:pPr algn="just"/>
            <a:r>
              <a:rPr lang="en-IN" sz="1800" dirty="0"/>
              <a:t>CO4: Understanding the nature of leadership empowerment </a:t>
            </a:r>
          </a:p>
          <a:p>
            <a:pPr algn="just"/>
            <a:r>
              <a:rPr lang="en-IN" sz="1800" dirty="0"/>
              <a:t>CO5: Understand the role of a human being in ensuring harmony in society and nature. </a:t>
            </a:r>
          </a:p>
          <a:p>
            <a:endParaRPr lang="en-US" sz="1800" dirty="0"/>
          </a:p>
        </p:txBody>
      </p:sp>
      <p:sp>
        <p:nvSpPr>
          <p:cNvPr id="4" name="Date Placeholder 3"/>
          <p:cNvSpPr>
            <a:spLocks noGrp="1"/>
          </p:cNvSpPr>
          <p:nvPr>
            <p:ph type="dt" sz="half" idx="10"/>
          </p:nvPr>
        </p:nvSpPr>
        <p:spPr/>
        <p:txBody>
          <a:bodyPr/>
          <a:lstStyle/>
          <a:p>
            <a:fld id="{E47C9FDC-DB9C-4077-B44F-FB72162D5171}"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293356"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BF9938-FFAC-40CC-9CB4-D028ED6DEE7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1" name="Content Placeholder 10">
            <a:extLst>
              <a:ext uri="{FF2B5EF4-FFF2-40B4-BE49-F238E27FC236}">
                <a16:creationId xmlns:a16="http://schemas.microsoft.com/office/drawing/2014/main" id="{7B2F47CC-D02A-5885-BB9D-206CC875B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225550"/>
            <a:ext cx="6697133" cy="5022850"/>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40809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7B91C5-E0CC-4419-B609-A78D13E36C2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752D64C4-71F1-306E-17B7-C3F1F98AF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7119" y="999114"/>
            <a:ext cx="7142981" cy="535723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486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9FD629-5D7E-43BC-9960-BF7B6F14C64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754E3E3D-ED3E-0E36-C869-383BA73D1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471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5B96BE2-80C0-4B3C-BA2C-C5684A8D313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178452CA-B608-01F6-26A4-4FE953C44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46736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C4E33F-8D9C-484F-B8DF-A5998EB5276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B8229701-B282-25C6-E7A4-73CEE9972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9195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69B0C8-4EE2-412C-8F52-CEDD77D8864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21C116F5-3AE6-ADDF-2081-146DAA01F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57719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3F481E-6FF4-4A5A-8D38-6F1D900811F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8378797F-7F1D-2FC2-E797-8AEC0BBEE3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06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FD2361-BF49-4BA9-B4F0-EFAE60F0ABB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F54DEC28-F7B3-370A-BBC8-54179A718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503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41E9F4-3F70-429B-BEA1-CDC6939E615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Table&#10;&#10;Description automatically generated">
            <a:extLst>
              <a:ext uri="{FF2B5EF4-FFF2-40B4-BE49-F238E27FC236}">
                <a16:creationId xmlns:a16="http://schemas.microsoft.com/office/drawing/2014/main" id="{698D0EC8-15CA-4A9C-9FE6-CABAF42B4F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104106"/>
            <a:ext cx="6696075" cy="5022057"/>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9906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FB75DF-E473-4B2F-8E94-679A8BEDE31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50132E13-B3BC-4DDA-329A-DC252E8546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5328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F45AE5-35FF-4F7E-A283-D0C7205E8AC3}"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871898992"/>
              </p:ext>
            </p:extLst>
          </p:nvPr>
        </p:nvGraphicFramePr>
        <p:xfrm>
          <a:off x="1085850" y="968341"/>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4287" y="-14139"/>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635450-8CAD-4D26-B79B-98E92CC2BBE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4353D7AD-B7FC-D710-F406-2C0F7E81B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033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Thinking expansion for harmony</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4383403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99EA89-155F-4DD4-BC08-32C3D757720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Johari Window as a convenient method used to enhance communication between the members in a group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332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05969C-2340-4608-8272-E050300914AD}"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519237"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92500" lnSpcReduction="10000"/>
          </a:bodyPr>
          <a:lstStyle/>
          <a:p>
            <a:r>
              <a:rPr lang="en-US" dirty="0"/>
              <a:t>A Johari window is a psychological tool created by Joseph </a:t>
            </a:r>
            <a:r>
              <a:rPr lang="en-US" dirty="0" err="1"/>
              <a:t>Luft</a:t>
            </a:r>
            <a:r>
              <a:rPr lang="en-US" dirty="0"/>
              <a:t> and Harry Ingham in 1955. </a:t>
            </a:r>
          </a:p>
          <a:p>
            <a:r>
              <a:rPr lang="en-US" dirty="0"/>
              <a:t>Simple and useful tool for understanding and training:</a:t>
            </a:r>
          </a:p>
          <a:p>
            <a:pPr lvl="1"/>
            <a:r>
              <a:rPr lang="en-US" dirty="0"/>
              <a:t>self-awareness</a:t>
            </a:r>
          </a:p>
          <a:p>
            <a:pPr lvl="1"/>
            <a:r>
              <a:rPr lang="en-US" dirty="0"/>
              <a:t>personal development</a:t>
            </a:r>
          </a:p>
          <a:p>
            <a:pPr lvl="1"/>
            <a:r>
              <a:rPr lang="en-US" dirty="0"/>
              <a:t>improving communications</a:t>
            </a:r>
          </a:p>
          <a:p>
            <a:pPr lvl="1"/>
            <a:r>
              <a:rPr lang="en-US" dirty="0"/>
              <a:t>interpersonal relationships</a:t>
            </a:r>
          </a:p>
          <a:p>
            <a:pPr lvl="1"/>
            <a:r>
              <a:rPr lang="en-US" dirty="0"/>
              <a:t>group dynamics</a:t>
            </a:r>
          </a:p>
          <a:p>
            <a:pPr lvl="1"/>
            <a:r>
              <a:rPr lang="en-US" dirty="0"/>
              <a:t>team development; and</a:t>
            </a:r>
          </a:p>
          <a:p>
            <a:pPr lvl="1"/>
            <a:r>
              <a:rPr lang="en-US" dirty="0"/>
              <a:t>inter group relationships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71CDDF-9D87-4E99-8E04-312CC307412F}"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85000" lnSpcReduction="20000"/>
          </a:bodyPr>
          <a:lstStyle/>
          <a:p>
            <a:r>
              <a:rPr lang="en-US" dirty="0"/>
              <a:t>4 Areas</a:t>
            </a:r>
          </a:p>
          <a:p>
            <a:r>
              <a:rPr lang="en-US" dirty="0"/>
              <a:t>Open area, open self, free area, free self, or ‘the arena‘: what is known by the person about him/herself and is also known by others </a:t>
            </a:r>
          </a:p>
          <a:p>
            <a:r>
              <a:rPr lang="en-US" dirty="0"/>
              <a:t>Blind area, blind self, or '</a:t>
            </a:r>
            <a:r>
              <a:rPr lang="en-US" dirty="0" err="1"/>
              <a:t>blindspot</a:t>
            </a:r>
            <a:r>
              <a:rPr lang="en-US" dirty="0"/>
              <a:t>‘: what is unknown by the person about him/herself but which others know</a:t>
            </a:r>
          </a:p>
          <a:p>
            <a:r>
              <a:rPr lang="en-US" dirty="0"/>
              <a:t>Hidden area, hidden self, avoided area, avoided self or 'façade’: what the person knows about him/herself that others do not know</a:t>
            </a:r>
          </a:p>
          <a:p>
            <a:r>
              <a:rPr lang="en-US" dirty="0"/>
              <a:t>Unknown area or unknown self: what is unknown by the person about him/herself and is also unknown by others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25563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C9E96-EE80-49D4-8870-C67C2BA51018}"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4 Areas</a:t>
            </a:r>
          </a:p>
        </p:txBody>
      </p:sp>
      <p:pic>
        <p:nvPicPr>
          <p:cNvPr id="8" name="Picture 7" descr="A picture containing table&#10;&#10;Description automatically generated">
            <a:extLst>
              <a:ext uri="{FF2B5EF4-FFF2-40B4-BE49-F238E27FC236}">
                <a16:creationId xmlns:a16="http://schemas.microsoft.com/office/drawing/2014/main" id="{2C345085-7090-DD28-B8E2-9819F43F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7" y="1683329"/>
            <a:ext cx="7131917" cy="4442834"/>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640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1C6B42-69AA-4EE4-9A82-6C53AD5785BB}"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1. Self Assessment:</a:t>
            </a:r>
          </a:p>
          <a:p>
            <a:r>
              <a:rPr lang="en-US" sz="2000" dirty="0"/>
              <a:t>Using the following list choose 5 adjectives that best describe yourself. Be objective and honest. </a:t>
            </a:r>
          </a:p>
        </p:txBody>
      </p:sp>
      <p:pic>
        <p:nvPicPr>
          <p:cNvPr id="1026" name="Picture 2">
            <a:extLst>
              <a:ext uri="{FF2B5EF4-FFF2-40B4-BE49-F238E27FC236}">
                <a16:creationId xmlns:a16="http://schemas.microsoft.com/office/drawing/2014/main" id="{0AC159B7-02C9-1C8B-BB67-AD3319D82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80" y="2973607"/>
            <a:ext cx="5486400" cy="3123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31607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5ECAC6-4601-435B-84F9-099EABE2AFF5}"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2: Assessing Teammates</a:t>
            </a:r>
          </a:p>
          <a:p>
            <a:r>
              <a:rPr lang="en-US" sz="2400" dirty="0"/>
              <a:t>Once everyone has finished their own self-assessment, the entire team will evaluate their colleagues. </a:t>
            </a:r>
          </a:p>
          <a:p>
            <a:r>
              <a:rPr lang="en-US" sz="2400" dirty="0"/>
              <a:t>Assess your teammates with the same criteria you evaluated yourself. Remember to choose only 5 and to be both honest and objective. </a:t>
            </a:r>
          </a:p>
          <a:p>
            <a:r>
              <a:rPr lang="en-US" dirty="0"/>
              <a:t>Step 3 : Fill In the Johari Window Panes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9376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52FD8-E387-4386-97C1-5577139F2350}"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pic>
        <p:nvPicPr>
          <p:cNvPr id="88066" name="Picture 2" descr="Johari Window to improve your meetings">
            <a:extLst>
              <a:ext uri="{FF2B5EF4-FFF2-40B4-BE49-F238E27FC236}">
                <a16:creationId xmlns:a16="http://schemas.microsoft.com/office/drawing/2014/main" id="{9818A38B-FEF2-4A20-0036-137EB0ABE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41535"/>
            <a:ext cx="7010400" cy="47052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4E75F0-CC2D-329D-2CE1-53469428A020}"/>
              </a:ext>
            </a:extLst>
          </p:cNvPr>
          <p:cNvSpPr txBox="1"/>
          <p:nvPr/>
        </p:nvSpPr>
        <p:spPr>
          <a:xfrm>
            <a:off x="2819400" y="4495800"/>
            <a:ext cx="1373133" cy="369332"/>
          </a:xfrm>
          <a:prstGeom prst="rect">
            <a:avLst/>
          </a:prstGeom>
          <a:noFill/>
        </p:spPr>
        <p:txBody>
          <a:bodyPr wrap="none" rtlCol="0">
            <a:spAutoFit/>
          </a:bodyPr>
          <a:lstStyle/>
          <a:p>
            <a:r>
              <a:rPr lang="en-US" b="1" dirty="0">
                <a:solidFill>
                  <a:srgbClr val="004C00"/>
                </a:solidFill>
              </a:rPr>
              <a:t>Hidden Area</a:t>
            </a:r>
          </a:p>
        </p:txBody>
      </p:sp>
      <p:sp>
        <p:nvSpPr>
          <p:cNvPr id="11" name="TextBox 10">
            <a:extLst>
              <a:ext uri="{FF2B5EF4-FFF2-40B4-BE49-F238E27FC236}">
                <a16:creationId xmlns:a16="http://schemas.microsoft.com/office/drawing/2014/main" id="{59CD6625-55B6-ED6C-A8F0-C73676B2D716}"/>
              </a:ext>
            </a:extLst>
          </p:cNvPr>
          <p:cNvSpPr txBox="1"/>
          <p:nvPr/>
        </p:nvSpPr>
        <p:spPr>
          <a:xfrm>
            <a:off x="2989318" y="1343880"/>
            <a:ext cx="1203215" cy="369332"/>
          </a:xfrm>
          <a:prstGeom prst="rect">
            <a:avLst/>
          </a:prstGeom>
          <a:noFill/>
        </p:spPr>
        <p:txBody>
          <a:bodyPr wrap="none" rtlCol="0">
            <a:spAutoFit/>
          </a:bodyPr>
          <a:lstStyle/>
          <a:p>
            <a:r>
              <a:rPr lang="en-US" b="1" dirty="0">
                <a:solidFill>
                  <a:srgbClr val="333381"/>
                </a:solidFill>
              </a:rPr>
              <a:t>Open Area</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2337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E4DFA5-FE68-409D-BBA4-CDC2F41564C1}"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Group </a:t>
            </a:r>
            <a:r>
              <a:rPr lang="en-US" dirty="0" err="1"/>
              <a:t>behaviour</a:t>
            </a:r>
            <a:r>
              <a:rPr lang="en-US" dirty="0"/>
              <a:t> refers to the situations where </a:t>
            </a:r>
          </a:p>
          <a:p>
            <a:pPr lvl="1"/>
            <a:r>
              <a:rPr lang="en-US" dirty="0"/>
              <a:t>people interact inside small groups, for example to reach or not a consensus and act in a coordinated way. This is the field of group dynamics.</a:t>
            </a:r>
          </a:p>
          <a:p>
            <a:pPr lvl="1"/>
            <a:r>
              <a:rPr lang="en-US" dirty="0"/>
              <a:t>large number of people in a given area behave simultaneously in similar way and have a similar goal, that might be different from what they would do individually (herd </a:t>
            </a:r>
            <a:r>
              <a:rPr lang="en-US" dirty="0" err="1"/>
              <a:t>behaviour</a:t>
            </a:r>
            <a:r>
              <a:rPr lang="en-US" dirty="0"/>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5E255C-6FA7-4F2A-897B-367D9D555708}"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320739698"/>
              </p:ext>
            </p:extLst>
          </p:nvPr>
        </p:nvGraphicFramePr>
        <p:xfrm>
          <a:off x="1085850" y="998723"/>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 </a:t>
            </a:r>
            <a:r>
              <a:rPr lang="en-US" sz="2400" dirty="0" err="1"/>
              <a:t>cont</a:t>
            </a:r>
            <a:r>
              <a:rPr lang="en-US" sz="2400" dirty="0"/>
              <a:t>…</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63B857-4411-4734-B00A-08762DF35301}"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pic>
        <p:nvPicPr>
          <p:cNvPr id="8" name="Picture 7">
            <a:extLst>
              <a:ext uri="{FF2B5EF4-FFF2-40B4-BE49-F238E27FC236}">
                <a16:creationId xmlns:a16="http://schemas.microsoft.com/office/drawing/2014/main" id="{40957443-756D-EB1B-BA08-46CF10CF7B2A}"/>
              </a:ext>
            </a:extLst>
          </p:cNvPr>
          <p:cNvPicPr>
            <a:picLocks noChangeAspect="1"/>
          </p:cNvPicPr>
          <p:nvPr/>
        </p:nvPicPr>
        <p:blipFill>
          <a:blip r:embed="rId2"/>
          <a:stretch>
            <a:fillRect/>
          </a:stretch>
        </p:blipFill>
        <p:spPr>
          <a:xfrm>
            <a:off x="220765" y="1152377"/>
            <a:ext cx="8702470" cy="475615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6079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71AD04-3AC5-464B-8649-892D8C383A47}"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0" name="Picture 9">
            <a:extLst>
              <a:ext uri="{FF2B5EF4-FFF2-40B4-BE49-F238E27FC236}">
                <a16:creationId xmlns:a16="http://schemas.microsoft.com/office/drawing/2014/main" id="{140796FE-FDAA-6CAB-73F3-9029826A5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92624"/>
            <a:ext cx="7924800" cy="4456440"/>
          </a:xfrm>
          <a:prstGeom prst="rect">
            <a:avLst/>
          </a:prstGeo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4783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9F0828-E4FC-4DD2-9173-BE7FA376B71C}"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6AC01EEF-71E9-9D0D-AE7C-AD04C00A1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10" y="1226128"/>
            <a:ext cx="7961142" cy="5121136"/>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77541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338099-19E9-479B-9879-CEF2921D3BD6}"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a:t>https://i.imgur.com/w8sHpP6.png</a:t>
            </a:r>
            <a:endParaRPr lang="en-US" dirty="0"/>
          </a:p>
        </p:txBody>
      </p:sp>
      <p:pic>
        <p:nvPicPr>
          <p:cNvPr id="8" name="Picture 7" descr="Graphical user interface, text&#10;&#10;Description automatically generated">
            <a:extLst>
              <a:ext uri="{FF2B5EF4-FFF2-40B4-BE49-F238E27FC236}">
                <a16:creationId xmlns:a16="http://schemas.microsoft.com/office/drawing/2014/main" id="{F679517D-B739-B75B-9C49-856CDAB3C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82" y="1226128"/>
            <a:ext cx="8727095" cy="4031672"/>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74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25BB44-9813-4003-A61D-33A93A1E8166}"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lnSpcReduction="10000"/>
          </a:bodyPr>
          <a:lstStyle/>
          <a:p>
            <a:r>
              <a:rPr lang="en-US" dirty="0"/>
              <a:t>Tuckman’s theory was first proposed by psychologist Bruce Tuckman in 1965. It stated that teams would go through 5 stages of development: </a:t>
            </a:r>
          </a:p>
          <a:p>
            <a:r>
              <a:rPr lang="en-US" dirty="0"/>
              <a:t>forming, </a:t>
            </a:r>
          </a:p>
          <a:p>
            <a:r>
              <a:rPr lang="en-US" dirty="0"/>
              <a:t>storming, </a:t>
            </a:r>
          </a:p>
          <a:p>
            <a:r>
              <a:rPr lang="en-US" dirty="0"/>
              <a:t>norming, </a:t>
            </a:r>
          </a:p>
          <a:p>
            <a:r>
              <a:rPr lang="en-US" dirty="0"/>
              <a:t>performing and </a:t>
            </a:r>
          </a:p>
          <a:p>
            <a:r>
              <a:rPr lang="en-US" dirty="0"/>
              <a:t>adjourning.</a:t>
            </a:r>
          </a:p>
        </p:txBody>
      </p:sp>
      <p:pic>
        <p:nvPicPr>
          <p:cNvPr id="90114" name="Picture 2" descr="Stages of Team Development | Introduction to Business">
            <a:extLst>
              <a:ext uri="{FF2B5EF4-FFF2-40B4-BE49-F238E27FC236}">
                <a16:creationId xmlns:a16="http://schemas.microsoft.com/office/drawing/2014/main" id="{5D0AF642-BB52-C656-05F5-00D9E60D76C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2667000"/>
            <a:ext cx="5410200" cy="3083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84982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CDFBC6-A293-4706-9104-A14AE73ED76B}"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77500" lnSpcReduction="20000"/>
          </a:bodyPr>
          <a:lstStyle/>
          <a:p>
            <a:r>
              <a:rPr lang="en-US" b="1" dirty="0"/>
              <a:t>Forming</a:t>
            </a:r>
          </a:p>
          <a:p>
            <a:pPr lvl="1"/>
            <a:r>
              <a:rPr lang="en-US" dirty="0"/>
              <a:t>The initial forming stage is the process of putting the structure of the team together. </a:t>
            </a:r>
          </a:p>
          <a:p>
            <a:pPr lvl="1"/>
            <a:r>
              <a:rPr lang="en-US" dirty="0"/>
              <a:t>Team members feel ambiguous and conflict is avoided at all costs due to the need to be accepted into the group.</a:t>
            </a:r>
          </a:p>
          <a:p>
            <a:r>
              <a:rPr lang="en-US" b="1" dirty="0"/>
              <a:t>Storming</a:t>
            </a:r>
          </a:p>
          <a:p>
            <a:pPr lvl="1"/>
            <a:r>
              <a:rPr lang="en-US" dirty="0"/>
              <a:t>This stage begins to occur as the process of organizing tasks and processes surface interpersonal conflicts. </a:t>
            </a:r>
          </a:p>
          <a:p>
            <a:pPr lvl="1"/>
            <a:r>
              <a:rPr lang="en-US" dirty="0"/>
              <a:t>Leadership, power, and structural issues dominate this stage.</a:t>
            </a:r>
          </a:p>
          <a:p>
            <a:r>
              <a:rPr lang="en-US" b="1" dirty="0"/>
              <a:t>Norming</a:t>
            </a:r>
          </a:p>
          <a:p>
            <a:pPr lvl="1"/>
            <a:r>
              <a:rPr lang="en-US" dirty="0"/>
              <a:t>In this stage, team members are creating new ways of doing and being together. </a:t>
            </a:r>
          </a:p>
          <a:p>
            <a:pPr lvl="1"/>
            <a:r>
              <a:rPr lang="en-US" dirty="0"/>
              <a:t>As the group develops cohesion, leadership changes from ‘one’ teammate in charge to shared leadership. </a:t>
            </a:r>
          </a:p>
          <a:p>
            <a:pPr lvl="1"/>
            <a:r>
              <a:rPr lang="en-US" dirty="0"/>
              <a:t>Team members learn they have to trust one another for shared leadership to be effective.</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9154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1B1DF5-FFFD-4974-9FE7-1D8565AEFC94}"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85000" lnSpcReduction="10000"/>
          </a:bodyPr>
          <a:lstStyle/>
          <a:p>
            <a:r>
              <a:rPr lang="en-US" b="1" dirty="0"/>
              <a:t>Performing</a:t>
            </a:r>
          </a:p>
          <a:p>
            <a:pPr lvl="1"/>
            <a:r>
              <a:rPr lang="en-US" sz="2500" dirty="0"/>
              <a:t>True interdependence is the norm of this stage of group development. </a:t>
            </a:r>
          </a:p>
          <a:p>
            <a:pPr lvl="1"/>
            <a:r>
              <a:rPr lang="en-US" sz="2500" dirty="0"/>
              <a:t>The team is flexible as individuals adapt to meet the needs of other team members. </a:t>
            </a:r>
          </a:p>
          <a:p>
            <a:pPr lvl="1"/>
            <a:r>
              <a:rPr lang="en-US" sz="2500" dirty="0"/>
              <a:t>This is a highly productive stage both personally and professionally.</a:t>
            </a:r>
          </a:p>
          <a:p>
            <a:r>
              <a:rPr lang="en-US" b="1" dirty="0"/>
              <a:t>Adjourning</a:t>
            </a:r>
          </a:p>
          <a:p>
            <a:pPr lvl="1"/>
            <a:r>
              <a:rPr lang="en-US" sz="2500" dirty="0"/>
              <a:t>In this stage typically team members are ready to leave (course termination) causing significant change to the team structure, membership, or purpose and the team during the last week of class. </a:t>
            </a:r>
          </a:p>
          <a:p>
            <a:pPr lvl="1"/>
            <a:r>
              <a:rPr lang="en-US" sz="2500" dirty="0"/>
              <a:t>They experience change and transition. </a:t>
            </a:r>
          </a:p>
          <a:p>
            <a:pPr lvl="1"/>
            <a:r>
              <a:rPr lang="en-US" sz="2500" dirty="0"/>
              <a:t>While the group continues to perform productively they also need time to manage their feelings of termination and transition.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98442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Interpersonal </a:t>
            </a:r>
            <a:r>
              <a:rPr lang="en-US" altLang="en-US" dirty="0" err="1">
                <a:latin typeface="Arial" panose="020B0604020202020204" pitchFamily="34" charset="0"/>
                <a:cs typeface="Arial" panose="020B0604020202020204" pitchFamily="34" charset="0"/>
              </a:rPr>
              <a:t>behaviour</a:t>
            </a:r>
            <a:r>
              <a:rPr lang="en-US" altLang="en-US" dirty="0">
                <a:latin typeface="Arial" panose="020B0604020202020204" pitchFamily="34" charset="0"/>
                <a:cs typeface="Arial" panose="020B0604020202020204" pitchFamily="34" charset="0"/>
              </a:rPr>
              <a:t> and skills</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2962472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DA2EB0-1FE3-4153-A696-B9B547E8608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11/11/2024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Dr. SHAINA           Subject code a                                               Unit- V</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Interpersonal behaviour and skills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Interpersonal skills related to the knowledge of social expectations and customs.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57018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3C7718-EAA5-469F-B852-DAC075CEE7D8}"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4603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lstStyle/>
          <a:p>
            <a:r>
              <a:rPr lang="en-US" dirty="0"/>
              <a:t>Interpersonal skills are the behaviors and tactics a person uses to interact with others effectively. </a:t>
            </a:r>
          </a:p>
          <a:p>
            <a:r>
              <a:rPr lang="en-US" dirty="0"/>
              <a:t>In the business world, the term refers to an employee's ability to work well with others. </a:t>
            </a:r>
          </a:p>
          <a:p>
            <a:r>
              <a:rPr lang="en-US" dirty="0"/>
              <a:t>Interpersonal skills range from communication and listening to attitude and deportment.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B67F68-BCBE-45D4-ADF4-B3A31A7FAA3C}"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graphicFrame>
        <p:nvGraphicFramePr>
          <p:cNvPr id="11" name="Table 10">
            <a:extLst>
              <a:ext uri="{FF2B5EF4-FFF2-40B4-BE49-F238E27FC236}">
                <a16:creationId xmlns:a16="http://schemas.microsoft.com/office/drawing/2014/main" id="{37BF15CC-9306-4F59-866F-B4B4CD6EC448}"/>
              </a:ext>
            </a:extLst>
          </p:cNvPr>
          <p:cNvGraphicFramePr>
            <a:graphicFrameLocks noGrp="1"/>
          </p:cNvGraphicFramePr>
          <p:nvPr>
            <p:extLst>
              <p:ext uri="{D42A27DB-BD31-4B8C-83A1-F6EECF244321}">
                <p14:modId xmlns:p14="http://schemas.microsoft.com/office/powerpoint/2010/main" val="3393839030"/>
              </p:ext>
            </p:extLst>
          </p:nvPr>
        </p:nvGraphicFramePr>
        <p:xfrm>
          <a:off x="571500" y="1657350"/>
          <a:ext cx="8080995" cy="3657604"/>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27041">
                  <a:extLst>
                    <a:ext uri="{9D8B030D-6E8A-4147-A177-3AD203B41FA5}">
                      <a16:colId xmlns:a16="http://schemas.microsoft.com/office/drawing/2014/main" val="795970929"/>
                    </a:ext>
                  </a:extLst>
                </a:gridCol>
                <a:gridCol w="613310">
                  <a:extLst>
                    <a:ext uri="{9D8B030D-6E8A-4147-A177-3AD203B41FA5}">
                      <a16:colId xmlns:a16="http://schemas.microsoft.com/office/drawing/2014/main" val="937651517"/>
                    </a:ext>
                  </a:extLst>
                </a:gridCol>
                <a:gridCol w="613310">
                  <a:extLst>
                    <a:ext uri="{9D8B030D-6E8A-4147-A177-3AD203B41FA5}">
                      <a16:colId xmlns:a16="http://schemas.microsoft.com/office/drawing/2014/main" val="2579388657"/>
                    </a:ext>
                  </a:extLst>
                </a:gridCol>
                <a:gridCol w="613310">
                  <a:extLst>
                    <a:ext uri="{9D8B030D-6E8A-4147-A177-3AD203B41FA5}">
                      <a16:colId xmlns:a16="http://schemas.microsoft.com/office/drawing/2014/main" val="4274486272"/>
                    </a:ext>
                  </a:extLst>
                </a:gridCol>
                <a:gridCol w="613310">
                  <a:extLst>
                    <a:ext uri="{9D8B030D-6E8A-4147-A177-3AD203B41FA5}">
                      <a16:colId xmlns:a16="http://schemas.microsoft.com/office/drawing/2014/main" val="117179822"/>
                    </a:ext>
                  </a:extLst>
                </a:gridCol>
                <a:gridCol w="613310">
                  <a:extLst>
                    <a:ext uri="{9D8B030D-6E8A-4147-A177-3AD203B41FA5}">
                      <a16:colId xmlns:a16="http://schemas.microsoft.com/office/drawing/2014/main" val="1944862725"/>
                    </a:ext>
                  </a:extLst>
                </a:gridCol>
                <a:gridCol w="613310">
                  <a:extLst>
                    <a:ext uri="{9D8B030D-6E8A-4147-A177-3AD203B41FA5}">
                      <a16:colId xmlns:a16="http://schemas.microsoft.com/office/drawing/2014/main" val="3301730808"/>
                    </a:ext>
                  </a:extLst>
                </a:gridCol>
                <a:gridCol w="613310">
                  <a:extLst>
                    <a:ext uri="{9D8B030D-6E8A-4147-A177-3AD203B41FA5}">
                      <a16:colId xmlns:a16="http://schemas.microsoft.com/office/drawing/2014/main" val="1019184723"/>
                    </a:ext>
                  </a:extLst>
                </a:gridCol>
                <a:gridCol w="407544">
                  <a:extLst>
                    <a:ext uri="{9D8B030D-6E8A-4147-A177-3AD203B41FA5}">
                      <a16:colId xmlns:a16="http://schemas.microsoft.com/office/drawing/2014/main" val="152610545"/>
                    </a:ext>
                  </a:extLst>
                </a:gridCol>
                <a:gridCol w="613310">
                  <a:extLst>
                    <a:ext uri="{9D8B030D-6E8A-4147-A177-3AD203B41FA5}">
                      <a16:colId xmlns:a16="http://schemas.microsoft.com/office/drawing/2014/main" val="906752748"/>
                    </a:ext>
                  </a:extLst>
                </a:gridCol>
                <a:gridCol w="613310">
                  <a:extLst>
                    <a:ext uri="{9D8B030D-6E8A-4147-A177-3AD203B41FA5}">
                      <a16:colId xmlns:a16="http://schemas.microsoft.com/office/drawing/2014/main" val="1596455435"/>
                    </a:ext>
                  </a:extLst>
                </a:gridCol>
                <a:gridCol w="613310">
                  <a:extLst>
                    <a:ext uri="{9D8B030D-6E8A-4147-A177-3AD203B41FA5}">
                      <a16:colId xmlns:a16="http://schemas.microsoft.com/office/drawing/2014/main" val="2096782459"/>
                    </a:ext>
                  </a:extLst>
                </a:gridCol>
                <a:gridCol w="613310">
                  <a:extLst>
                    <a:ext uri="{9D8B030D-6E8A-4147-A177-3AD203B41FA5}">
                      <a16:colId xmlns:a16="http://schemas.microsoft.com/office/drawing/2014/main" val="590504669"/>
                    </a:ext>
                  </a:extLst>
                </a:gridCol>
              </a:tblGrid>
              <a:tr h="561185">
                <a:tc>
                  <a:txBody>
                    <a:bodyPr/>
                    <a:lstStyle/>
                    <a:p>
                      <a:pPr algn="ctr" fontAlgn="ctr"/>
                      <a:r>
                        <a:rPr lang="en-US" sz="1600" b="1" u="none" strike="noStrike" dirty="0">
                          <a:effectLst/>
                        </a:rPr>
                        <a:t> CO.K</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567786">
                <a:tc>
                  <a:txBody>
                    <a:bodyPr/>
                    <a:lstStyle/>
                    <a:p>
                      <a:pPr algn="ctr" rtl="0" fontAlgn="ctr"/>
                      <a:r>
                        <a:rPr lang="en-US" sz="1600" b="1" u="none" strike="noStrike" dirty="0">
                          <a:effectLst/>
                        </a:rPr>
                        <a:t>CO1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561185">
                <a:tc>
                  <a:txBody>
                    <a:bodyPr/>
                    <a:lstStyle/>
                    <a:p>
                      <a:pPr algn="ctr" rtl="0" fontAlgn="ctr"/>
                      <a:r>
                        <a:rPr lang="en-US" sz="1600" b="1" u="none" strike="noStrike" dirty="0">
                          <a:effectLst/>
                        </a:rPr>
                        <a:t>CO2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561185">
                <a:tc>
                  <a:txBody>
                    <a:bodyPr/>
                    <a:lstStyle/>
                    <a:p>
                      <a:pPr algn="ctr" rtl="0" fontAlgn="ctr"/>
                      <a:r>
                        <a:rPr lang="en-US" sz="1600" b="1" u="none" strike="noStrike" dirty="0">
                          <a:effectLst/>
                        </a:rPr>
                        <a:t>CO3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561185">
                <a:tc>
                  <a:txBody>
                    <a:bodyPr/>
                    <a:lstStyle/>
                    <a:p>
                      <a:pPr algn="ctr" rtl="0" fontAlgn="ctr"/>
                      <a:r>
                        <a:rPr lang="en-US" sz="1600" b="1" u="none" strike="noStrike" dirty="0">
                          <a:effectLst/>
                        </a:rPr>
                        <a:t>CO4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561185">
                <a:tc>
                  <a:txBody>
                    <a:bodyPr/>
                    <a:lstStyle/>
                    <a:p>
                      <a:pPr algn="ctr" rtl="0" fontAlgn="ctr"/>
                      <a:r>
                        <a:rPr lang="en-US" sz="1600" b="1" u="none" strike="noStrike" dirty="0">
                          <a:effectLst/>
                        </a:rPr>
                        <a:t>CO5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283893">
                <a:tc>
                  <a:txBody>
                    <a:bodyPr/>
                    <a:lstStyle/>
                    <a:p>
                      <a:pPr algn="ctr" fontAlgn="ctr"/>
                      <a:r>
                        <a:rPr lang="en-US" sz="1600" b="1" u="none" strike="noStrike" dirty="0">
                          <a:effectLst/>
                        </a:rPr>
                        <a:t>AVG </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sp>
        <p:nvSpPr>
          <p:cNvPr id="8" name="Title 1">
            <a:extLst>
              <a:ext uri="{FF2B5EF4-FFF2-40B4-BE49-F238E27FC236}">
                <a16:creationId xmlns:a16="http://schemas.microsoft.com/office/drawing/2014/main" id="{6B1D2A93-CE6C-181E-7200-692E2EA5CF64}"/>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COs - POs  Mapping</a:t>
            </a:r>
          </a:p>
        </p:txBody>
      </p:sp>
      <p:sp>
        <p:nvSpPr>
          <p:cNvPr id="10" name="Footer Placeholder 4">
            <a:extLst>
              <a:ext uri="{FF2B5EF4-FFF2-40B4-BE49-F238E27FC236}">
                <a16:creationId xmlns:a16="http://schemas.microsoft.com/office/drawing/2014/main" id="{DD1352AC-89C1-582A-1B5B-4FE292596CDD}"/>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937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2F0AEF-07DA-435C-B49A-7E7B98047E70}"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499191" y="96406"/>
            <a:ext cx="7560989"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a:bodyPr>
          <a:lstStyle/>
          <a:p>
            <a:r>
              <a:rPr lang="en-US" dirty="0"/>
              <a:t>Eight interpersonal skills</a:t>
            </a:r>
          </a:p>
          <a:p>
            <a:pPr lvl="1"/>
            <a:r>
              <a:rPr lang="en-US" dirty="0"/>
              <a:t>1) Exercising Self-Awareness. ...</a:t>
            </a:r>
          </a:p>
          <a:p>
            <a:pPr lvl="1"/>
            <a:r>
              <a:rPr lang="en-US" dirty="0"/>
              <a:t>2) Being Cognizant of Nonverbal Communication.</a:t>
            </a:r>
          </a:p>
          <a:p>
            <a:pPr lvl="1"/>
            <a:r>
              <a:rPr lang="en-US" dirty="0"/>
              <a:t>3) Being Respectful of Others. ...</a:t>
            </a:r>
          </a:p>
          <a:p>
            <a:pPr lvl="1"/>
            <a:r>
              <a:rPr lang="en-US" dirty="0"/>
              <a:t>4) Showing Empathy and Understanding. ...</a:t>
            </a:r>
          </a:p>
          <a:p>
            <a:pPr lvl="1"/>
            <a:r>
              <a:rPr lang="en-US" dirty="0"/>
              <a:t>5) Being a Clear Communicator. ...</a:t>
            </a:r>
          </a:p>
          <a:p>
            <a:pPr lvl="1"/>
            <a:r>
              <a:rPr lang="en-US" dirty="0"/>
              <a:t>6) Engaging in Active Listening.</a:t>
            </a:r>
          </a:p>
          <a:p>
            <a:pPr lvl="1"/>
            <a:r>
              <a:rPr lang="en-US" dirty="0"/>
              <a:t>7) Behaving Appropriately</a:t>
            </a:r>
          </a:p>
          <a:p>
            <a:pPr lvl="1"/>
            <a:r>
              <a:rPr lang="en-US" dirty="0"/>
              <a:t>8) Being Receptive to Feedback</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3337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81485-0CE8-404A-8ED2-B97D8FFBFC06}"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a:bodyPr>
          <a:lstStyle/>
          <a:p>
            <a:r>
              <a:rPr lang="en-US" dirty="0"/>
              <a:t>The Myers-Briggs Personality Type Indicator is a self-report inventory designed to identify a person's personality type, strengths, and preferences. </a:t>
            </a:r>
          </a:p>
          <a:p>
            <a:r>
              <a:rPr lang="en-US" dirty="0"/>
              <a:t>The questionnaire was developed by Isabel Myers and her mother Katherine Briggs based on their work with Carl Jung's theory of personality types. </a:t>
            </a:r>
          </a:p>
          <a:p>
            <a:r>
              <a:rPr lang="en-US" dirty="0"/>
              <a:t>Today, the MBTI inventory is one of the most widely used psychological instruments in the world.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17477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98691B-FC6C-4BAB-8F82-376FE9B9A763}"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70000" lnSpcReduction="20000"/>
          </a:bodyPr>
          <a:lstStyle/>
          <a:p>
            <a:r>
              <a:rPr lang="en-US" dirty="0"/>
              <a:t>4 Scales for determining MBTI personalities</a:t>
            </a:r>
          </a:p>
          <a:p>
            <a:r>
              <a:rPr lang="en-US" dirty="0"/>
              <a:t>Four different scales determine which one of 16 personalities you are:</a:t>
            </a:r>
          </a:p>
          <a:p>
            <a:r>
              <a:rPr lang="en-US" b="1" dirty="0"/>
              <a:t>Extraversion (E) and Introversion (I). </a:t>
            </a:r>
            <a:r>
              <a:rPr lang="en-US" dirty="0"/>
              <a:t>We can think of extroverts and introverts as categories that are on the opposite side of the spectrum, like two extremes:</a:t>
            </a:r>
          </a:p>
          <a:p>
            <a:pPr lvl="1"/>
            <a:r>
              <a:rPr lang="en-US" dirty="0"/>
              <a:t>Extroverts are more action-oriented and feel energized after social interactions.</a:t>
            </a:r>
          </a:p>
          <a:p>
            <a:pPr lvl="1"/>
            <a:r>
              <a:rPr lang="en-US" dirty="0"/>
              <a:t>Introverts are more thought-oriented and they “charge batteries” when they’re alone.</a:t>
            </a:r>
          </a:p>
          <a:p>
            <a:r>
              <a:rPr lang="en-US" b="1" dirty="0"/>
              <a:t>Sensing (S) and Intuition (N). </a:t>
            </a:r>
            <a:r>
              <a:rPr lang="en-US" dirty="0"/>
              <a:t>This scale refers to the way we gather information from the world around us:</a:t>
            </a:r>
          </a:p>
          <a:p>
            <a:pPr lvl="1"/>
            <a:r>
              <a:rPr lang="en-US" dirty="0"/>
              <a:t>Those who prefer sensing gather information from reality, facts and experience.</a:t>
            </a:r>
          </a:p>
          <a:p>
            <a:pPr lvl="1"/>
            <a:r>
              <a:rPr lang="en-US" dirty="0"/>
              <a:t>The ones who prefer intuition prefer impressions, possibilities, and abstract thinking.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33508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53C56B-D00E-4CDC-93A1-620EFA0D349B}"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lnSpcReduction="20000"/>
          </a:bodyPr>
          <a:lstStyle/>
          <a:p>
            <a:r>
              <a:rPr lang="en-US" dirty="0"/>
              <a:t>4 Scales for determining MBTI personalities</a:t>
            </a:r>
          </a:p>
          <a:p>
            <a:r>
              <a:rPr lang="en-US" dirty="0"/>
              <a:t>Four different scales determine which one of 16 personalities you are:</a:t>
            </a:r>
          </a:p>
          <a:p>
            <a:r>
              <a:rPr lang="en-US" b="1" dirty="0"/>
              <a:t>Thinking (T) and Feeling (F). </a:t>
            </a:r>
            <a:r>
              <a:rPr lang="en-US" dirty="0"/>
              <a:t>After we gather data, we process them in two ways:</a:t>
            </a:r>
          </a:p>
          <a:p>
            <a:pPr lvl="1"/>
            <a:r>
              <a:rPr lang="en-US" dirty="0"/>
              <a:t>Thinking, which involves logic-based processing.</a:t>
            </a:r>
          </a:p>
          <a:p>
            <a:pPr lvl="1"/>
            <a:r>
              <a:rPr lang="en-US" dirty="0"/>
              <a:t>Feeling, which involves emotion-based processing.</a:t>
            </a:r>
          </a:p>
          <a:p>
            <a:r>
              <a:rPr lang="en-US" b="1" dirty="0"/>
              <a:t>Judging (J) and Perceiving (P). </a:t>
            </a:r>
            <a:r>
              <a:rPr lang="en-US" dirty="0"/>
              <a:t>This refers to our attitude toward the outside world:</a:t>
            </a:r>
          </a:p>
          <a:p>
            <a:pPr lvl="1"/>
            <a:r>
              <a:rPr lang="en-US" dirty="0"/>
              <a:t>Judgers prefer structure and order.</a:t>
            </a:r>
          </a:p>
          <a:p>
            <a:pPr lvl="1"/>
            <a:r>
              <a:rPr lang="en-US" dirty="0"/>
              <a:t>Perceivers prefer being flexible and spontaneous.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191974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0A650C-20F5-42DE-8ADA-74B78864AADD}"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6258" name="Picture 2" descr="The Best Jobs For Your Personality Type | World Economic Forum">
            <a:extLst>
              <a:ext uri="{FF2B5EF4-FFF2-40B4-BE49-F238E27FC236}">
                <a16:creationId xmlns:a16="http://schemas.microsoft.com/office/drawing/2014/main" id="{4A0E2EC1-EB9E-435D-00DE-75AD34300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44"/>
          <a:stretch/>
        </p:blipFill>
        <p:spPr bwMode="auto">
          <a:xfrm>
            <a:off x="727710" y="1100137"/>
            <a:ext cx="7743825" cy="499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6587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33CF7D-6391-4405-BC4D-15D2306FDD99}"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85000" lnSpcReduction="10000"/>
          </a:bodyPr>
          <a:lstStyle/>
          <a:p>
            <a:r>
              <a:rPr lang="en-US" dirty="0"/>
              <a:t>The MBTI test includes four categories, and each category contains four personality types:</a:t>
            </a:r>
          </a:p>
          <a:p>
            <a:r>
              <a:rPr lang="en-US" b="1" dirty="0"/>
              <a:t>Analysts: </a:t>
            </a:r>
            <a:r>
              <a:rPr lang="en-US" dirty="0"/>
              <a:t>INTJ (The Architect), INTP (The Logician), ENTJ (The Commander), and ENTP (The Debater).</a:t>
            </a:r>
          </a:p>
          <a:p>
            <a:r>
              <a:rPr lang="en-US" b="1" dirty="0"/>
              <a:t>Diplomats: </a:t>
            </a:r>
            <a:r>
              <a:rPr lang="en-US" dirty="0"/>
              <a:t>INFJ (The Advocate), INFP (The Mediator), ENFJ (The Protagonist), and ENFP (The Campaigner).</a:t>
            </a:r>
          </a:p>
          <a:p>
            <a:r>
              <a:rPr lang="en-US" b="1" dirty="0"/>
              <a:t>Sentinels: </a:t>
            </a:r>
            <a:r>
              <a:rPr lang="en-US" dirty="0"/>
              <a:t>ISTJ (The Logistician), ISFJ (The Defender), ESTJ (The Executive), and ESFJ (The Consul).</a:t>
            </a:r>
          </a:p>
          <a:p>
            <a:r>
              <a:rPr lang="en-US" b="1" dirty="0"/>
              <a:t>Explorers: </a:t>
            </a:r>
            <a:r>
              <a:rPr lang="en-US" dirty="0"/>
              <a:t>ISTP (The Virtuoso), ISFP (The Adventurer), ESTP (The Entrepreneur), and ESFP (The Entertainer).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9094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969755-EDB3-4C97-AF32-39693D7AD161}"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1140" name="Picture 4" descr="A Food Gift Guide For Every Myers-Briggs Personality Type // Mouth.com">
            <a:extLst>
              <a:ext uri="{FF2B5EF4-FFF2-40B4-BE49-F238E27FC236}">
                <a16:creationId xmlns:a16="http://schemas.microsoft.com/office/drawing/2014/main" id="{53FBEDC7-CD91-48D7-E33F-6864D68BE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585" y="1143000"/>
            <a:ext cx="7040815" cy="5188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70700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32B0F1-C30F-420F-A05F-A189C00B969F}"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7282" name="Picture 2" descr="mbti personality chart types productivity">
            <a:extLst>
              <a:ext uri="{FF2B5EF4-FFF2-40B4-BE49-F238E27FC236}">
                <a16:creationId xmlns:a16="http://schemas.microsoft.com/office/drawing/2014/main" id="{3E47CCBB-372D-262D-FBCC-91579EA34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34722"/>
            <a:ext cx="5260975" cy="6223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4464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883C3D-AB5C-4B29-BE9C-665DC429E4C9}"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(Fundamental Interpersonal Relations Orientation-Behavior™) instrument helps individuals understand their behavior and the behavior of others. </a:t>
            </a:r>
          </a:p>
          <a:p>
            <a:r>
              <a:rPr lang="en-US" sz="2800" dirty="0"/>
              <a:t>The first public iteration was derived in the late 1950s by William </a:t>
            </a:r>
            <a:r>
              <a:rPr lang="en-US" sz="2800" dirty="0" err="1"/>
              <a:t>Shutz</a:t>
            </a:r>
            <a:r>
              <a:rPr lang="en-US" sz="2800" dirty="0"/>
              <a:t>.</a:t>
            </a:r>
          </a:p>
          <a:p>
            <a:r>
              <a:rPr lang="en-US" sz="2800" dirty="0"/>
              <a:t>The basic premise for his theory was simple: “people need people”</a:t>
            </a:r>
          </a:p>
          <a:p>
            <a:r>
              <a:rPr lang="en-US" sz="2800" dirty="0"/>
              <a:t>With the insights of an individual’s interpersonal needs it can help improve workplace interactions.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5645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1709F6-D0D3-457F-B33D-75CF6F1ABD47}"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test includes three main areas:</a:t>
            </a:r>
          </a:p>
          <a:p>
            <a:r>
              <a:rPr lang="en-US" sz="2800" dirty="0"/>
              <a:t>Inclusion</a:t>
            </a:r>
          </a:p>
          <a:p>
            <a:r>
              <a:rPr lang="en-US" sz="2800" dirty="0"/>
              <a:t>Control</a:t>
            </a:r>
          </a:p>
          <a:p>
            <a:r>
              <a:rPr lang="en-US" sz="2800" dirty="0"/>
              <a:t>Affection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0317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6CFE61-9A0C-4771-B052-88B943492DCD}" type="datetime1">
              <a:rPr lang="en-US" smtClean="0"/>
              <a:t>11/11/2024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graphicFrame>
        <p:nvGraphicFramePr>
          <p:cNvPr id="9" name="Table 8"/>
          <p:cNvGraphicFramePr>
            <a:graphicFrameLocks noGrp="1"/>
          </p:cNvGraphicFramePr>
          <p:nvPr/>
        </p:nvGraphicFramePr>
        <p:xfrm>
          <a:off x="1085850" y="1771650"/>
          <a:ext cx="7200902" cy="3683523"/>
        </p:xfrm>
        <a:graphic>
          <a:graphicData uri="http://schemas.openxmlformats.org/drawingml/2006/table">
            <a:tbl>
              <a:tblPr firstRow="1" bandRow="1">
                <a:tableStyleId>{5C22544A-7EE6-4342-B048-85BDC9FD1C3A}</a:tableStyleId>
              </a:tblPr>
              <a:tblGrid>
                <a:gridCol w="1230406">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485900">
                  <a:extLst>
                    <a:ext uri="{9D8B030D-6E8A-4147-A177-3AD203B41FA5}">
                      <a16:colId xmlns:a16="http://schemas.microsoft.com/office/drawing/2014/main" val="306484564"/>
                    </a:ext>
                  </a:extLst>
                </a:gridCol>
                <a:gridCol w="1398496">
                  <a:extLst>
                    <a:ext uri="{9D8B030D-6E8A-4147-A177-3AD203B41FA5}">
                      <a16:colId xmlns:a16="http://schemas.microsoft.com/office/drawing/2014/main" val="2204462268"/>
                    </a:ext>
                  </a:extLst>
                </a:gridCol>
              </a:tblGrid>
              <a:tr h="60942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0716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09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1579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sp>
        <p:nvSpPr>
          <p:cNvPr id="8" name="Title 1">
            <a:extLst>
              <a:ext uri="{FF2B5EF4-FFF2-40B4-BE49-F238E27FC236}">
                <a16:creationId xmlns:a16="http://schemas.microsoft.com/office/drawing/2014/main" id="{D85BDB24-0089-178A-7549-E0B23A2ADD9C}"/>
              </a:ext>
            </a:extLst>
          </p:cNvPr>
          <p:cNvSpPr txBox="1">
            <a:spLocks/>
          </p:cNvSpPr>
          <p:nvPr/>
        </p:nvSpPr>
        <p:spPr>
          <a:xfrm>
            <a:off x="1371600"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1" name="Footer Placeholder 4">
            <a:extLst>
              <a:ext uri="{FF2B5EF4-FFF2-40B4-BE49-F238E27FC236}">
                <a16:creationId xmlns:a16="http://schemas.microsoft.com/office/drawing/2014/main" id="{563CCC85-5C52-36F3-7B80-28E1E3F522BC}"/>
              </a:ext>
            </a:extLst>
          </p:cNvPr>
          <p:cNvSpPr>
            <a:spLocks noGrp="1"/>
          </p:cNvSpPr>
          <p:nvPr>
            <p:ph type="ftr" sz="quarter" idx="11"/>
          </p:nvPr>
        </p:nvSpPr>
        <p:spPr>
          <a:xfrm>
            <a:off x="2514600" y="6356350"/>
            <a:ext cx="5029200" cy="365125"/>
          </a:xfrm>
        </p:spPr>
        <p:txBody>
          <a:bodyPr/>
          <a:lstStyle/>
          <a:p>
            <a:r>
              <a:rPr lang="en-US" dirty="0"/>
              <a:t>Dr. SHAINA           Subject code a                                               Unit- V</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185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7F880B-8BFE-4314-B4CE-9E915E534DEC}"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77500" lnSpcReduction="20000"/>
          </a:bodyPr>
          <a:lstStyle/>
          <a:p>
            <a:r>
              <a:rPr lang="en-US" sz="2800" b="1" dirty="0"/>
              <a:t>Inclusion</a:t>
            </a:r>
            <a:r>
              <a:rPr lang="en-US" sz="2800" dirty="0"/>
              <a:t> is defined by the </a:t>
            </a:r>
            <a:r>
              <a:rPr lang="en-US" sz="2800" b="1" dirty="0"/>
              <a:t>relationships one prefers to form with others</a:t>
            </a:r>
            <a:r>
              <a:rPr lang="en-US" sz="2800" dirty="0"/>
              <a:t>. It explains the extent of which an individual enjoys or feels an aversion to being involved and invited by others. This word can also be associated with how much attention a person prefers to have from others.</a:t>
            </a:r>
          </a:p>
          <a:p>
            <a:endParaRPr lang="en-US" sz="2800" dirty="0"/>
          </a:p>
          <a:p>
            <a:r>
              <a:rPr lang="en-US" sz="2800" b="1" dirty="0"/>
              <a:t>Control</a:t>
            </a:r>
            <a:r>
              <a:rPr lang="en-US" sz="2800" dirty="0"/>
              <a:t> is a word that can often carry a negative connotation, but in reference to the definition for this assessment, this word has to do with a preference for having an influence over others. It deals with </a:t>
            </a:r>
            <a:r>
              <a:rPr lang="en-US" sz="2800" b="1" dirty="0"/>
              <a:t>a person’s preference for making decisions and amount of responsibility one may want to have</a:t>
            </a:r>
            <a:r>
              <a:rPr lang="en-US" sz="2800" dirty="0"/>
              <a:t>. </a:t>
            </a:r>
          </a:p>
          <a:p>
            <a:endParaRPr lang="en-US" sz="2800" dirty="0"/>
          </a:p>
          <a:p>
            <a:r>
              <a:rPr lang="en-US" sz="2800" b="1" dirty="0"/>
              <a:t>Affection</a:t>
            </a:r>
            <a:r>
              <a:rPr lang="en-US" sz="2800" dirty="0"/>
              <a:t> describe individuals interpersonal need for simple one-on-one relationships. It has to do with the want to know others on a personal level or how much an individual prefers to share their personal life with others. </a:t>
            </a:r>
          </a:p>
          <a:p>
            <a:endParaRPr lang="en-US" sz="28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3814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05C95D-8438-453A-B3C9-71DAEFE7358E}"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000" b="1" dirty="0"/>
              <a:t>Each area is also modified by two further factors:</a:t>
            </a:r>
          </a:p>
          <a:p>
            <a:r>
              <a:rPr lang="en-US" sz="2000" b="1" dirty="0"/>
              <a:t>Expressed Behavior</a:t>
            </a:r>
          </a:p>
          <a:p>
            <a:r>
              <a:rPr lang="en-US" sz="2000" b="1" dirty="0"/>
              <a:t>Wanted Behavior</a:t>
            </a:r>
          </a:p>
          <a:p>
            <a:r>
              <a:rPr lang="en-US" sz="2000" b="1" dirty="0"/>
              <a:t>Expressed Behavior </a:t>
            </a:r>
            <a:r>
              <a:rPr lang="en-US" sz="2000" dirty="0"/>
              <a:t>is how comfortable we feel about exhibiting a behavior toward other people. </a:t>
            </a:r>
          </a:p>
          <a:p>
            <a:r>
              <a:rPr lang="en-US" sz="2000" b="1" dirty="0"/>
              <a:t>Wanted behavior</a:t>
            </a:r>
            <a:r>
              <a:rPr lang="en-US" sz="2000" dirty="0"/>
              <a:t>, is related to the level we want other people to exhibit a behavior toward us.</a:t>
            </a:r>
          </a:p>
        </p:txBody>
      </p:sp>
      <p:pic>
        <p:nvPicPr>
          <p:cNvPr id="98306" name="Picture 2" descr="Firo b scoring_sheet">
            <a:extLst>
              <a:ext uri="{FF2B5EF4-FFF2-40B4-BE49-F238E27FC236}">
                <a16:creationId xmlns:a16="http://schemas.microsoft.com/office/drawing/2014/main" id="{68D16A09-D9AA-73BF-73CD-0C0672715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3" t="45132" r="13636" b="25659"/>
          <a:stretch/>
        </p:blipFill>
        <p:spPr bwMode="auto">
          <a:xfrm>
            <a:off x="249385" y="3809785"/>
            <a:ext cx="8645230" cy="24314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7327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F9CF49-BEA4-482B-A7BA-77F82C8B3638}"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 Questionnaire </a:t>
            </a:r>
            <a:r>
              <a:rPr lang="en-US" sz="2400" dirty="0"/>
              <a:t>(CO5)</a:t>
            </a:r>
          </a:p>
        </p:txBody>
      </p:sp>
      <p:graphicFrame>
        <p:nvGraphicFramePr>
          <p:cNvPr id="2" name="Object 1">
            <a:extLst>
              <a:ext uri="{FF2B5EF4-FFF2-40B4-BE49-F238E27FC236}">
                <a16:creationId xmlns:a16="http://schemas.microsoft.com/office/drawing/2014/main" id="{9E3F5A3E-B35A-705D-D969-9DCEB262F133}"/>
              </a:ext>
            </a:extLst>
          </p:cNvPr>
          <p:cNvGraphicFramePr>
            <a:graphicFrameLocks noChangeAspect="1"/>
          </p:cNvGraphicFramePr>
          <p:nvPr>
            <p:extLst>
              <p:ext uri="{D42A27DB-BD31-4B8C-83A1-F6EECF244321}">
                <p14:modId xmlns:p14="http://schemas.microsoft.com/office/powerpoint/2010/main" val="3448981443"/>
              </p:ext>
            </p:extLst>
          </p:nvPr>
        </p:nvGraphicFramePr>
        <p:xfrm>
          <a:off x="3888063" y="1127689"/>
          <a:ext cx="4114800" cy="5325525"/>
        </p:xfrm>
        <a:graphic>
          <a:graphicData uri="http://schemas.openxmlformats.org/presentationml/2006/ole">
            <mc:AlternateContent xmlns:mc="http://schemas.openxmlformats.org/markup-compatibility/2006">
              <mc:Choice xmlns:v="urn:schemas-microsoft-com:vml" Requires="v">
                <p:oleObj name="Acrobat Document" r:id="rId3" imgW="5829298" imgH="7543753" progId="Acrobat.Document.DC">
                  <p:embed/>
                </p:oleObj>
              </mc:Choice>
              <mc:Fallback>
                <p:oleObj name="Acrobat Document" r:id="rId3" imgW="5829298" imgH="7543753" progId="Acrobat.Document.DC">
                  <p:embed/>
                  <p:pic>
                    <p:nvPicPr>
                      <p:cNvPr id="2" name="Object 1">
                        <a:extLst>
                          <a:ext uri="{FF2B5EF4-FFF2-40B4-BE49-F238E27FC236}">
                            <a16:creationId xmlns:a16="http://schemas.microsoft.com/office/drawing/2014/main" id="{9E3F5A3E-B35A-705D-D969-9DCEB262F133}"/>
                          </a:ext>
                        </a:extLst>
                      </p:cNvPr>
                      <p:cNvPicPr/>
                      <p:nvPr/>
                    </p:nvPicPr>
                    <p:blipFill>
                      <a:blip r:embed="rId4"/>
                      <a:stretch>
                        <a:fillRect/>
                      </a:stretch>
                    </p:blipFill>
                    <p:spPr>
                      <a:xfrm>
                        <a:off x="3888063" y="1127689"/>
                        <a:ext cx="4114800" cy="5325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D7CC1CE0-DC80-9B92-2223-FCE170036526}"/>
              </a:ext>
            </a:extLst>
          </p:cNvPr>
          <p:cNvSpPr txBox="1"/>
          <p:nvPr/>
        </p:nvSpPr>
        <p:spPr>
          <a:xfrm>
            <a:off x="228600" y="1202460"/>
            <a:ext cx="3659463" cy="369332"/>
          </a:xfrm>
          <a:prstGeom prst="rect">
            <a:avLst/>
          </a:prstGeom>
          <a:noFill/>
        </p:spPr>
        <p:txBody>
          <a:bodyPr wrap="none" rtlCol="0">
            <a:spAutoFit/>
          </a:bodyPr>
          <a:lstStyle/>
          <a:p>
            <a:r>
              <a:rPr lang="en-US" dirty="0"/>
              <a:t>Double click on PDF copy to open file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59976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Johari Window of self-awareness?</a:t>
            </a:r>
          </a:p>
          <a:p>
            <a:r>
              <a:rPr lang="en-US" sz="1800" dirty="0"/>
              <a:t>What are the four windows of self in Johari Window?</a:t>
            </a:r>
          </a:p>
          <a:p>
            <a:r>
              <a:rPr lang="en-US" sz="1800" dirty="0"/>
              <a:t>What are the main goals of Johari's Window?</a:t>
            </a:r>
          </a:p>
          <a:p>
            <a:r>
              <a:rPr lang="en-US" sz="1800" dirty="0"/>
              <a:t>What is the most common Myer Briggs personality type?</a:t>
            </a:r>
          </a:p>
          <a:p>
            <a:r>
              <a:rPr lang="en-US" sz="1800" dirty="0"/>
              <a:t>What are the 16 personality types in order?</a:t>
            </a:r>
          </a:p>
          <a:p>
            <a:r>
              <a:rPr lang="en-US" sz="1800" dirty="0"/>
              <a:t>What does FIRO-B test measure?</a:t>
            </a:r>
          </a:p>
          <a:p>
            <a:r>
              <a:rPr lang="en-US" sz="1800" dirty="0"/>
              <a:t>Why FIRO-B is important?</a:t>
            </a:r>
          </a:p>
          <a:p>
            <a:r>
              <a:rPr lang="en-US" sz="1800" dirty="0"/>
              <a:t>How do you evaluate a FIRO-B score?</a:t>
            </a:r>
          </a:p>
          <a:p>
            <a:r>
              <a:rPr lang="en-US" sz="1800" dirty="0"/>
              <a:t>How many needs and dimensions does FIRO-B provide the scores on?</a:t>
            </a:r>
          </a:p>
        </p:txBody>
      </p:sp>
      <p:sp>
        <p:nvSpPr>
          <p:cNvPr id="4" name="Date Placeholder 3"/>
          <p:cNvSpPr>
            <a:spLocks noGrp="1"/>
          </p:cNvSpPr>
          <p:nvPr>
            <p:ph type="dt" sz="half" idx="10"/>
          </p:nvPr>
        </p:nvSpPr>
        <p:spPr/>
        <p:txBody>
          <a:bodyPr/>
          <a:lstStyle/>
          <a:p>
            <a:fld id="{F12BD7B5-931E-49A5-86EF-C3367A6ECB33}"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fontScale="92500" lnSpcReduction="10000"/>
          </a:bodyPr>
          <a:lstStyle/>
          <a:p>
            <a:pPr marL="0" indent="0">
              <a:buNone/>
            </a:pPr>
            <a:r>
              <a:rPr lang="en-US" sz="2000" dirty="0" err="1"/>
              <a:t>Youtube</a:t>
            </a:r>
            <a:r>
              <a:rPr lang="en-US" sz="2000" dirty="0"/>
              <a:t>/other  Video Links</a:t>
            </a:r>
          </a:p>
          <a:p>
            <a:r>
              <a:rPr lang="en-US" sz="2000" dirty="0"/>
              <a:t>Harmony in Society: </a:t>
            </a:r>
            <a:r>
              <a:rPr lang="en-US" sz="2000" dirty="0">
                <a:hlinkClick r:id="rId2"/>
              </a:rPr>
              <a:t>https://aktu.ac.in/hvpe/HVPE%20Video%20Lectures/UHVPE%20Lecture%2020%20(Nature%20-%204%20Orders).wmv</a:t>
            </a:r>
            <a:endParaRPr lang="en-US" sz="2000" dirty="0"/>
          </a:p>
          <a:p>
            <a:r>
              <a:rPr lang="en-US" sz="2000" dirty="0"/>
              <a:t>Human Conduct: </a:t>
            </a:r>
            <a:r>
              <a:rPr lang="en-US" sz="2000" dirty="0">
                <a:hlinkClick r:id="rId3"/>
              </a:rPr>
              <a:t>https://aktu.ac.in/hvpe/HVPE%20Video%20Lectures/UHVPE%20Lecture%2024%20(Human%20Conduct).wmv</a:t>
            </a:r>
            <a:r>
              <a:rPr lang="en-US" sz="2000" dirty="0"/>
              <a:t> </a:t>
            </a:r>
          </a:p>
          <a:p>
            <a:r>
              <a:rPr lang="en-US" sz="2000" dirty="0"/>
              <a:t>Jain Darshan: </a:t>
            </a:r>
            <a:r>
              <a:rPr lang="en-US" sz="2000" dirty="0">
                <a:hlinkClick r:id="rId4"/>
              </a:rPr>
              <a:t>https://www.youtube.com/watch?v=_7juhEpbu6Q&amp;t=1398s</a:t>
            </a:r>
            <a:endParaRPr lang="en-US" sz="2000" dirty="0"/>
          </a:p>
          <a:p>
            <a:r>
              <a:rPr lang="en-US" sz="2000" dirty="0"/>
              <a:t>interpersonal </a:t>
            </a:r>
            <a:r>
              <a:rPr lang="en-US" sz="2000" dirty="0" err="1"/>
              <a:t>behaviour</a:t>
            </a:r>
            <a:r>
              <a:rPr lang="en-US" sz="2000" dirty="0"/>
              <a:t> and skills: </a:t>
            </a:r>
            <a:r>
              <a:rPr lang="en-US" sz="2000" dirty="0">
                <a:hlinkClick r:id="rId5"/>
              </a:rPr>
              <a:t>https://www.youtube.com/watch?v=xd-2nKubrhA</a:t>
            </a:r>
            <a:r>
              <a:rPr lang="en-US" sz="2000" dirty="0"/>
              <a:t> </a:t>
            </a:r>
          </a:p>
          <a:p>
            <a:r>
              <a:rPr lang="en-US" sz="2000" dirty="0"/>
              <a:t>Johari’s Window: </a:t>
            </a:r>
            <a:r>
              <a:rPr lang="en-US" sz="2000" dirty="0">
                <a:hlinkClick r:id="rId6"/>
              </a:rPr>
              <a:t>https://www.youtube.com/watch?v=BWii4Tx3GJk&amp;t=130s</a:t>
            </a:r>
            <a:endParaRPr lang="en-US" sz="2000" dirty="0"/>
          </a:p>
          <a:p>
            <a:r>
              <a:rPr lang="en-US" sz="2000" dirty="0"/>
              <a:t>Myers-Briggs personality types: </a:t>
            </a:r>
            <a:r>
              <a:rPr lang="en-US" sz="2000" dirty="0">
                <a:hlinkClick r:id="rId7"/>
              </a:rPr>
              <a:t>https://www.youtube.com/watch?v=NXcWZnQPUXw</a:t>
            </a:r>
            <a:r>
              <a:rPr lang="en-US" sz="2000" dirty="0"/>
              <a:t>  </a:t>
            </a:r>
          </a:p>
          <a:p>
            <a:r>
              <a:rPr lang="en-US" sz="2000" dirty="0" err="1"/>
              <a:t>Firo</a:t>
            </a:r>
            <a:r>
              <a:rPr lang="en-US" sz="2000" dirty="0"/>
              <a:t>-B Test</a:t>
            </a:r>
          </a:p>
          <a:p>
            <a:r>
              <a:rPr lang="en-US" sz="2000" dirty="0">
                <a:hlinkClick r:id="rId8"/>
              </a:rPr>
              <a:t>https://www.youtube.com/watch?v=ibZ1gKJu9EM</a:t>
            </a:r>
            <a:r>
              <a:rPr lang="en-US" sz="2000" dirty="0"/>
              <a:t> </a:t>
            </a:r>
          </a:p>
          <a:p>
            <a:endParaRPr lang="en-US" sz="2000" dirty="0"/>
          </a:p>
        </p:txBody>
      </p:sp>
      <p:sp>
        <p:nvSpPr>
          <p:cNvPr id="4" name="Date Placeholder 3"/>
          <p:cNvSpPr>
            <a:spLocks noGrp="1"/>
          </p:cNvSpPr>
          <p:nvPr>
            <p:ph type="dt" sz="half" idx="10"/>
          </p:nvPr>
        </p:nvSpPr>
        <p:spPr/>
        <p:txBody>
          <a:bodyPr/>
          <a:lstStyle/>
          <a:p>
            <a:fld id="{C24909EF-FDEA-47E0-A01F-6E2A3007280A}" type="datetime1">
              <a:rPr lang="en-US" smtClean="0"/>
              <a:t>11/11/2024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fontScale="92500" lnSpcReduction="10000"/>
          </a:bodyPr>
          <a:lstStyle/>
          <a:p>
            <a:pPr algn="just"/>
            <a:r>
              <a:rPr lang="en-US" sz="1800" dirty="0"/>
              <a:t>In the Johari Window, the information about yourself that you don't know but others do is your</a:t>
            </a:r>
          </a:p>
          <a:p>
            <a:pPr lvl="1" algn="just"/>
            <a:r>
              <a:rPr lang="en-US" sz="1400" dirty="0"/>
              <a:t>	</a:t>
            </a:r>
            <a:r>
              <a:rPr lang="en-US" sz="1400" b="1" dirty="0"/>
              <a:t>blind self.</a:t>
            </a:r>
          </a:p>
          <a:p>
            <a:pPr lvl="1" algn="just"/>
            <a:r>
              <a:rPr lang="en-US" sz="1400" dirty="0"/>
              <a:t>  	unknown self.</a:t>
            </a:r>
          </a:p>
          <a:p>
            <a:pPr lvl="1" algn="just"/>
            <a:r>
              <a:rPr lang="en-US" sz="1400" dirty="0"/>
              <a:t>  	hidden self.</a:t>
            </a:r>
          </a:p>
          <a:p>
            <a:pPr lvl="1" algn="just"/>
            <a:r>
              <a:rPr lang="en-US" sz="1400" dirty="0"/>
              <a:t>  	open self.</a:t>
            </a:r>
          </a:p>
          <a:p>
            <a:pPr algn="just"/>
            <a:r>
              <a:rPr lang="en-US" sz="1800" dirty="0"/>
              <a:t>In the Johari Window, the things that we know about ourselves and keep to ourselves represent our</a:t>
            </a:r>
          </a:p>
          <a:p>
            <a:pPr lvl="1" algn="just"/>
            <a:r>
              <a:rPr lang="en-US" sz="1400" b="1" dirty="0"/>
              <a:t>  	hidden self.</a:t>
            </a:r>
          </a:p>
          <a:p>
            <a:pPr lvl="1" algn="just"/>
            <a:r>
              <a:rPr lang="en-US" sz="1400" dirty="0"/>
              <a:t>  	blind self.</a:t>
            </a:r>
          </a:p>
          <a:p>
            <a:pPr lvl="1" algn="just"/>
            <a:r>
              <a:rPr lang="en-US" sz="1400" dirty="0"/>
              <a:t>  	open self.</a:t>
            </a:r>
          </a:p>
          <a:p>
            <a:pPr lvl="1" algn="just"/>
            <a:r>
              <a:rPr lang="en-US" sz="1400" dirty="0"/>
              <a:t>  	unknown self.</a:t>
            </a:r>
          </a:p>
          <a:p>
            <a:pPr algn="just"/>
            <a:r>
              <a:rPr lang="en-US" sz="1800" dirty="0"/>
              <a:t>When you move information from the hidden self into the open self, you're</a:t>
            </a:r>
          </a:p>
          <a:p>
            <a:pPr lvl="1" algn="just"/>
            <a:r>
              <a:rPr lang="en-US" sz="1400" dirty="0"/>
              <a:t>  	empowering.</a:t>
            </a:r>
          </a:p>
          <a:p>
            <a:pPr lvl="1" algn="just"/>
            <a:r>
              <a:rPr lang="en-US" sz="1400" dirty="0"/>
              <a:t>  	</a:t>
            </a:r>
            <a:r>
              <a:rPr lang="en-US" sz="1400" b="1" dirty="0"/>
              <a:t>self-disclosing.</a:t>
            </a:r>
          </a:p>
          <a:p>
            <a:pPr lvl="1" algn="just"/>
            <a:r>
              <a:rPr lang="en-US" sz="1400" dirty="0"/>
              <a:t>  	depressed.</a:t>
            </a:r>
          </a:p>
          <a:p>
            <a:pPr lvl="1" algn="just"/>
            <a:r>
              <a:rPr lang="en-US" sz="1400" dirty="0"/>
              <a:t>  	affirming.</a:t>
            </a:r>
          </a:p>
          <a:p>
            <a:pPr algn="just"/>
            <a:r>
              <a:rPr lang="en-US" sz="1800" dirty="0"/>
              <a:t>The more you perceive a situation as one in which others will evaluate you, the greater your _________ will be.</a:t>
            </a:r>
          </a:p>
          <a:p>
            <a:pPr lvl="1" algn="just"/>
            <a:r>
              <a:rPr lang="en-US" sz="1400" dirty="0"/>
              <a:t>  	self-awareness</a:t>
            </a:r>
          </a:p>
          <a:p>
            <a:pPr lvl="1" algn="just"/>
            <a:r>
              <a:rPr lang="en-US" sz="1400" dirty="0"/>
              <a:t>  	unpredictability</a:t>
            </a:r>
          </a:p>
          <a:p>
            <a:pPr lvl="1" algn="just"/>
            <a:r>
              <a:rPr lang="en-US" sz="1400" dirty="0"/>
              <a:t>  	self-disclosure</a:t>
            </a:r>
          </a:p>
          <a:p>
            <a:pPr lvl="1" algn="just"/>
            <a:r>
              <a:rPr lang="en-US" sz="1400" dirty="0"/>
              <a:t>  	</a:t>
            </a:r>
            <a:r>
              <a:rPr lang="en-US" sz="1400" b="1" dirty="0"/>
              <a:t>apprehension</a:t>
            </a:r>
          </a:p>
        </p:txBody>
      </p:sp>
      <p:sp>
        <p:nvSpPr>
          <p:cNvPr id="4" name="Date Placeholder 3"/>
          <p:cNvSpPr>
            <a:spLocks noGrp="1"/>
          </p:cNvSpPr>
          <p:nvPr>
            <p:ph type="dt" sz="half" idx="10"/>
          </p:nvPr>
        </p:nvSpPr>
        <p:spPr/>
        <p:txBody>
          <a:bodyPr/>
          <a:lstStyle/>
          <a:p>
            <a:fld id="{21CFC252-58F4-43CB-8381-987C8E012736}" type="datetime1">
              <a:rPr lang="en-US" smtClean="0"/>
              <a:t>11/11/2024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blind self ii) unknown self iii) hidden self iv) open self</a:t>
            </a:r>
          </a:p>
          <a:p>
            <a:pPr marL="0" indent="0">
              <a:buNone/>
            </a:pPr>
            <a:r>
              <a:rPr lang="en-US" sz="1800" dirty="0"/>
              <a:t>A) what is known by the person about him/herself and is also known by others </a:t>
            </a:r>
          </a:p>
          <a:p>
            <a:pPr marL="0" indent="0">
              <a:buNone/>
            </a:pPr>
            <a:r>
              <a:rPr lang="en-US" sz="1800" dirty="0"/>
              <a:t>B) what is unknown by the person about him/herself but which others know</a:t>
            </a:r>
          </a:p>
          <a:p>
            <a:pPr marL="0" indent="0">
              <a:buNone/>
            </a:pPr>
            <a:r>
              <a:rPr lang="en-US" sz="1800" dirty="0"/>
              <a:t>C) what the person knows about him/herself that others do not know</a:t>
            </a:r>
          </a:p>
          <a:p>
            <a:pPr marL="0" indent="0">
              <a:buNone/>
            </a:pPr>
            <a:r>
              <a:rPr lang="en-US" sz="1800" dirty="0"/>
              <a:t>D) what is unknown by the person about him/herself and is also unknown by others</a:t>
            </a:r>
          </a:p>
          <a:p>
            <a:pPr marL="0" indent="0" algn="just">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Inclusion ii) Control iii) Affection iv) self disclosing</a:t>
            </a:r>
          </a:p>
          <a:p>
            <a:pPr marL="0" indent="0">
              <a:buNone/>
            </a:pPr>
            <a:r>
              <a:rPr lang="en-US" sz="1800" dirty="0"/>
              <a:t>A) moving information from the hidden self into the open self</a:t>
            </a:r>
          </a:p>
          <a:p>
            <a:pPr marL="0" indent="0">
              <a:buNone/>
            </a:pPr>
            <a:r>
              <a:rPr lang="en-US" sz="1800" dirty="0"/>
              <a:t>B) relationships one prefers to form with others</a:t>
            </a:r>
          </a:p>
          <a:p>
            <a:pPr marL="0" indent="0">
              <a:buNone/>
            </a:pPr>
            <a:r>
              <a:rPr lang="en-US" sz="1800" dirty="0"/>
              <a:t>C) person’s preference for making decisions and amount of responsibility one may want to have</a:t>
            </a:r>
          </a:p>
          <a:p>
            <a:pPr marL="0" indent="0">
              <a:buNone/>
            </a:pPr>
            <a:r>
              <a:rPr lang="en-US" sz="1800" dirty="0"/>
              <a:t>D) individuals interpersonal need for simple one-on-one relationships</a:t>
            </a:r>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3AB4168D-2756-4A58-9CCA-70E39D15F78B}" type="datetime1">
              <a:rPr lang="en-US" smtClean="0"/>
              <a:t>11/11/2024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87570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a:t>
            </a:r>
            <a:r>
              <a:rPr lang="en-US" sz="1800" dirty="0" err="1"/>
              <a:t>Chaksu</a:t>
            </a:r>
            <a:r>
              <a:rPr lang="en-US" sz="1800" dirty="0"/>
              <a:t> ii) </a:t>
            </a:r>
            <a:r>
              <a:rPr lang="en-US" sz="1800" dirty="0" err="1"/>
              <a:t>Achaksu</a:t>
            </a:r>
            <a:r>
              <a:rPr lang="en-US" sz="1800" dirty="0"/>
              <a:t> iii) </a:t>
            </a:r>
            <a:r>
              <a:rPr lang="en-US" sz="1800" dirty="0" err="1"/>
              <a:t>Avadhi</a:t>
            </a:r>
            <a:r>
              <a:rPr lang="en-US" sz="1800" dirty="0"/>
              <a:t> iv) </a:t>
            </a:r>
            <a:r>
              <a:rPr lang="en-US" sz="1800" dirty="0" err="1"/>
              <a:t>Kevala</a:t>
            </a:r>
            <a:endParaRPr lang="en-US" sz="1800" dirty="0"/>
          </a:p>
          <a:p>
            <a:pPr marL="0" indent="0" algn="just">
              <a:buNone/>
            </a:pPr>
            <a:r>
              <a:rPr lang="en-US" sz="1800" dirty="0"/>
              <a:t>A) perfect apprehension by the soul without the aid of senses and mind</a:t>
            </a:r>
          </a:p>
          <a:p>
            <a:pPr marL="0" indent="0">
              <a:buNone/>
            </a:pPr>
            <a:r>
              <a:rPr lang="en-US" sz="1800" dirty="0"/>
              <a:t>B) apprehension directly by the soul without the aid of senses and mind</a:t>
            </a:r>
          </a:p>
          <a:p>
            <a:pPr marL="0" indent="0">
              <a:buNone/>
            </a:pPr>
            <a:r>
              <a:rPr lang="en-US" sz="1800" dirty="0"/>
              <a:t>C) non visual apprehension with the aid of mind, ear, nose, tongue and skin.</a:t>
            </a:r>
          </a:p>
          <a:p>
            <a:pPr marL="0" indent="0">
              <a:buNone/>
            </a:pPr>
            <a:r>
              <a:rPr lang="en-US" sz="1800" dirty="0"/>
              <a:t>D) visual apprehension with the aid of eyes.</a:t>
            </a:r>
          </a:p>
          <a:p>
            <a:pPr marL="0" indent="0">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Extraversion ii) Introversion  iii) Sensing iv) Intuition </a:t>
            </a:r>
          </a:p>
          <a:p>
            <a:pPr marL="0" indent="0" algn="just">
              <a:buNone/>
            </a:pPr>
            <a:r>
              <a:rPr lang="en-US" sz="1800" dirty="0"/>
              <a:t>A) Those who prefer sensing gather information from reality, facts and experience.</a:t>
            </a:r>
          </a:p>
          <a:p>
            <a:pPr marL="0" indent="0">
              <a:buNone/>
            </a:pPr>
            <a:r>
              <a:rPr lang="en-US" sz="1800" dirty="0"/>
              <a:t>B) The ones who prefer intuition prefer impressions, possibilities, and abstract thinking.</a:t>
            </a:r>
          </a:p>
          <a:p>
            <a:pPr marL="0" indent="0">
              <a:buNone/>
            </a:pPr>
            <a:r>
              <a:rPr lang="en-US" sz="1800" dirty="0"/>
              <a:t>C) Those who are more thought-oriented and they “charge batteries” when they’re alone.</a:t>
            </a:r>
          </a:p>
          <a:p>
            <a:pPr marL="0" indent="0">
              <a:buNone/>
            </a:pPr>
            <a:r>
              <a:rPr lang="en-US" sz="1800" dirty="0"/>
              <a:t>D) Those who are </a:t>
            </a:r>
            <a:r>
              <a:rPr lang="en-US" sz="1800" dirty="0" err="1"/>
              <a:t>are</a:t>
            </a:r>
            <a:r>
              <a:rPr lang="en-US" sz="1800" dirty="0"/>
              <a:t> more action-oriented and feel energized after social interactions.</a:t>
            </a:r>
          </a:p>
          <a:p>
            <a:pPr marL="0" indent="0">
              <a:buNone/>
            </a:pPr>
            <a:endParaRPr lang="en-US" dirty="0"/>
          </a:p>
          <a:p>
            <a:pPr marL="0" indent="0">
              <a:buNone/>
            </a:pPr>
            <a:endParaRPr lang="en-US" sz="1800" dirty="0"/>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037BDD46-172F-4274-903D-81AF564F317C}" type="datetime1">
              <a:rPr lang="en-US" smtClean="0"/>
              <a:t>11/11/2024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50166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a:t>
            </a:r>
            <a:r>
              <a:rPr lang="en-US" sz="1800" dirty="0" err="1"/>
              <a:t>sanyam</a:t>
            </a:r>
            <a:r>
              <a:rPr lang="en-US" sz="1800" dirty="0"/>
              <a:t>? How is it necessary in ensuring </a:t>
            </a:r>
            <a:r>
              <a:rPr lang="en-US" sz="1800" dirty="0" err="1"/>
              <a:t>svasthya</a:t>
            </a:r>
            <a:r>
              <a:rPr lang="en-US" sz="1800" dirty="0"/>
              <a:t>?</a:t>
            </a:r>
          </a:p>
          <a:p>
            <a:r>
              <a:rPr lang="en-US" sz="1800" dirty="0"/>
              <a:t>What is the responsibility of the self towards the body? How is it fulfilled?</a:t>
            </a:r>
          </a:p>
          <a:p>
            <a:r>
              <a:rPr lang="en-US" sz="1800" dirty="0"/>
              <a:t>What is meaning of justice in human relationships? How does it follow from family to world family?</a:t>
            </a:r>
          </a:p>
          <a:p>
            <a:r>
              <a:rPr lang="en-US" sz="1800" dirty="0"/>
              <a:t>What are the five dimensions of human </a:t>
            </a:r>
            <a:r>
              <a:rPr lang="en-US" sz="1800" dirty="0" err="1"/>
              <a:t>endeavour</a:t>
            </a:r>
            <a:r>
              <a:rPr lang="en-US" sz="1800" dirty="0"/>
              <a:t> in society conducive to ‘</a:t>
            </a:r>
            <a:r>
              <a:rPr lang="en-US" sz="1800" dirty="0" err="1"/>
              <a:t>manaviya</a:t>
            </a:r>
            <a:r>
              <a:rPr lang="en-US" sz="1800" dirty="0"/>
              <a:t> </a:t>
            </a:r>
            <a:r>
              <a:rPr lang="en-US" sz="1800" dirty="0" err="1"/>
              <a:t>vyavastha</a:t>
            </a:r>
            <a:r>
              <a:rPr lang="en-US" sz="1800" dirty="0"/>
              <a:t>’?</a:t>
            </a:r>
          </a:p>
          <a:p>
            <a:r>
              <a:rPr lang="en-US" sz="1800" dirty="0"/>
              <a:t>What is </a:t>
            </a:r>
            <a:r>
              <a:rPr lang="en-US" sz="1800" dirty="0" err="1"/>
              <a:t>Samyak</a:t>
            </a:r>
            <a:r>
              <a:rPr lang="en-US" sz="1800" dirty="0"/>
              <a:t> Darshan in Jainism?</a:t>
            </a:r>
          </a:p>
          <a:p>
            <a:r>
              <a:rPr lang="en-US" sz="1800" dirty="0"/>
              <a:t>Describe the concept of Triratna of Jain Philosophy.</a:t>
            </a:r>
          </a:p>
          <a:p>
            <a:r>
              <a:rPr lang="en-US" sz="1800" dirty="0"/>
              <a:t>What are the four windows of self in Johari Window?</a:t>
            </a:r>
          </a:p>
          <a:p>
            <a:r>
              <a:rPr lang="en-US" sz="1800" dirty="0"/>
              <a:t>What does FIRO-B test measure?</a:t>
            </a:r>
          </a:p>
          <a:p>
            <a:endParaRPr lang="en-US" sz="1800" dirty="0"/>
          </a:p>
        </p:txBody>
      </p:sp>
      <p:sp>
        <p:nvSpPr>
          <p:cNvPr id="4" name="Date Placeholder 3"/>
          <p:cNvSpPr>
            <a:spLocks noGrp="1"/>
          </p:cNvSpPr>
          <p:nvPr>
            <p:ph type="dt" sz="half" idx="10"/>
          </p:nvPr>
        </p:nvSpPr>
        <p:spPr/>
        <p:txBody>
          <a:bodyPr/>
          <a:lstStyle/>
          <a:p>
            <a:fld id="{322B58E5-3D30-477C-A11D-EB96A0773F6D}" type="datetime1">
              <a:rPr lang="en-US" smtClean="0"/>
              <a:t>11/11/2024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Dr. SHAINA           Subject code a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11/11/2024</a:t>
            </a:fld>
            <a:endParaRPr lang="en-US"/>
          </a:p>
        </p:txBody>
      </p:sp>
      <p:sp>
        <p:nvSpPr>
          <p:cNvPr id="3" name="Footer Placeholder 2"/>
          <p:cNvSpPr>
            <a:spLocks noGrp="1"/>
          </p:cNvSpPr>
          <p:nvPr>
            <p:ph type="ftr" sz="quarter" idx="11"/>
          </p:nvPr>
        </p:nvSpPr>
        <p:spPr/>
        <p:txBody>
          <a:bodyPr/>
          <a:lstStyle/>
          <a:p>
            <a:r>
              <a:rPr lang="en-US" dirty="0"/>
              <a:t>Dr. SHAINA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Question Paper</a:t>
            </a:r>
          </a:p>
        </p:txBody>
      </p:sp>
      <p:pic>
        <p:nvPicPr>
          <p:cNvPr id="7" name="Picture 6"/>
          <p:cNvPicPr>
            <a:picLocks noChangeAspect="1"/>
          </p:cNvPicPr>
          <p:nvPr/>
        </p:nvPicPr>
        <p:blipFill>
          <a:blip r:embed="rId3"/>
          <a:stretch>
            <a:fillRect/>
          </a:stretch>
        </p:blipFill>
        <p:spPr>
          <a:xfrm>
            <a:off x="2590800" y="781049"/>
            <a:ext cx="3967163" cy="5473307"/>
          </a:xfrm>
          <a:prstGeom prst="rect">
            <a:avLst/>
          </a:prstGeom>
        </p:spPr>
      </p:pic>
      <p:sp>
        <p:nvSpPr>
          <p:cNvPr id="8" name="Title 1"/>
          <p:cNvSpPr txBox="1">
            <a:spLocks/>
          </p:cNvSpPr>
          <p:nvPr/>
        </p:nvSpPr>
        <p:spPr>
          <a:xfrm>
            <a:off x="1371600" y="-674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436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1822</TotalTime>
  <Words>5626</Words>
  <Application>Microsoft Office PowerPoint</Application>
  <PresentationFormat>On-screen Show (4:3)</PresentationFormat>
  <Paragraphs>886</Paragraphs>
  <Slides>109</Slides>
  <Notes>19</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109</vt:i4>
      </vt:variant>
    </vt:vector>
  </HeadingPairs>
  <TitlesOfParts>
    <vt:vector size="119" baseType="lpstr">
      <vt:lpstr>Arial</vt:lpstr>
      <vt:lpstr>Calibri</vt:lpstr>
      <vt:lpstr>Roboto</vt:lpstr>
      <vt:lpstr>Symbol</vt:lpstr>
      <vt:lpstr>Times New Roman</vt:lpstr>
      <vt:lpstr>Wingdings</vt:lpstr>
      <vt:lpstr>Office Theme</vt:lpstr>
      <vt:lpstr>SLW PPT Template</vt:lpstr>
      <vt:lpstr>1_SLW PPT Template</vt:lpstr>
      <vt:lpstr>Acrobat 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Achieve the comprehensive human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Darshan Gyan Charitra (Shifting the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Interconnectedness and mutual fulfilment among the four orders of nature recyclability and self-regulation in nature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Thinking expansion for harmony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Interpersonal behaviour and skills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shaina.arora22@gmail.com</cp:lastModifiedBy>
  <cp:revision>409</cp:revision>
  <dcterms:created xsi:type="dcterms:W3CDTF">2006-08-16T00:00:00Z</dcterms:created>
  <dcterms:modified xsi:type="dcterms:W3CDTF">2024-11-11T11:18:59Z</dcterms:modified>
</cp:coreProperties>
</file>